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 id="2147483719" r:id="rId5"/>
    <p:sldMasterId id="2147483742" r:id="rId6"/>
  </p:sldMasterIdLst>
  <p:notesMasterIdLst>
    <p:notesMasterId r:id="rId70"/>
  </p:notesMasterIdLst>
  <p:handoutMasterIdLst>
    <p:handoutMasterId r:id="rId71"/>
  </p:handoutMasterIdLst>
  <p:sldIdLst>
    <p:sldId id="396" r:id="rId7"/>
    <p:sldId id="441" r:id="rId8"/>
    <p:sldId id="453" r:id="rId9"/>
    <p:sldId id="439" r:id="rId10"/>
    <p:sldId id="433" r:id="rId11"/>
    <p:sldId id="422" r:id="rId12"/>
    <p:sldId id="421" r:id="rId13"/>
    <p:sldId id="350" r:id="rId14"/>
    <p:sldId id="314" r:id="rId15"/>
    <p:sldId id="416" r:id="rId16"/>
    <p:sldId id="428" r:id="rId17"/>
    <p:sldId id="381" r:id="rId18"/>
    <p:sldId id="434" r:id="rId19"/>
    <p:sldId id="328" r:id="rId20"/>
    <p:sldId id="334" r:id="rId21"/>
    <p:sldId id="389" r:id="rId22"/>
    <p:sldId id="393" r:id="rId23"/>
    <p:sldId id="390" r:id="rId24"/>
    <p:sldId id="392" r:id="rId25"/>
    <p:sldId id="303" r:id="rId26"/>
    <p:sldId id="351" r:id="rId27"/>
    <p:sldId id="308" r:id="rId28"/>
    <p:sldId id="306" r:id="rId29"/>
    <p:sldId id="374" r:id="rId30"/>
    <p:sldId id="373" r:id="rId31"/>
    <p:sldId id="362" r:id="rId32"/>
    <p:sldId id="344" r:id="rId33"/>
    <p:sldId id="346" r:id="rId34"/>
    <p:sldId id="345" r:id="rId35"/>
    <p:sldId id="460" r:id="rId36"/>
    <p:sldId id="461" r:id="rId37"/>
    <p:sldId id="258" r:id="rId38"/>
    <p:sldId id="462" r:id="rId39"/>
    <p:sldId id="260" r:id="rId40"/>
    <p:sldId id="266" r:id="rId41"/>
    <p:sldId id="267" r:id="rId42"/>
    <p:sldId id="264" r:id="rId43"/>
    <p:sldId id="463" r:id="rId44"/>
    <p:sldId id="464" r:id="rId45"/>
    <p:sldId id="465" r:id="rId46"/>
    <p:sldId id="471" r:id="rId47"/>
    <p:sldId id="472" r:id="rId48"/>
    <p:sldId id="256" r:id="rId49"/>
    <p:sldId id="259" r:id="rId50"/>
    <p:sldId id="261" r:id="rId51"/>
    <p:sldId id="265" r:id="rId52"/>
    <p:sldId id="262" r:id="rId53"/>
    <p:sldId id="263" r:id="rId54"/>
    <p:sldId id="268" r:id="rId55"/>
    <p:sldId id="276" r:id="rId56"/>
    <p:sldId id="275" r:id="rId57"/>
    <p:sldId id="295" r:id="rId58"/>
    <p:sldId id="470" r:id="rId59"/>
    <p:sldId id="466" r:id="rId60"/>
    <p:sldId id="278" r:id="rId61"/>
    <p:sldId id="467" r:id="rId62"/>
    <p:sldId id="281" r:id="rId63"/>
    <p:sldId id="280" r:id="rId64"/>
    <p:sldId id="286" r:id="rId65"/>
    <p:sldId id="468" r:id="rId66"/>
    <p:sldId id="290" r:id="rId67"/>
    <p:sldId id="473" r:id="rId68"/>
    <p:sldId id="469" r:id="rId69"/>
  </p:sldIdLst>
  <p:sldSz cx="9144000" cy="6858000" type="screen4x3"/>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6930C9-F366-4823-B753-E659F8C0CAF7}">
          <p14:sldIdLst>
            <p14:sldId id="396"/>
            <p14:sldId id="441"/>
            <p14:sldId id="453"/>
            <p14:sldId id="439"/>
            <p14:sldId id="433"/>
            <p14:sldId id="422"/>
            <p14:sldId id="421"/>
            <p14:sldId id="350"/>
            <p14:sldId id="314"/>
            <p14:sldId id="416"/>
            <p14:sldId id="428"/>
            <p14:sldId id="381"/>
            <p14:sldId id="434"/>
            <p14:sldId id="328"/>
            <p14:sldId id="334"/>
            <p14:sldId id="389"/>
            <p14:sldId id="393"/>
            <p14:sldId id="390"/>
            <p14:sldId id="392"/>
            <p14:sldId id="303"/>
            <p14:sldId id="351"/>
            <p14:sldId id="308"/>
            <p14:sldId id="306"/>
            <p14:sldId id="374"/>
            <p14:sldId id="373"/>
            <p14:sldId id="362"/>
            <p14:sldId id="344"/>
            <p14:sldId id="346"/>
            <p14:sldId id="345"/>
            <p14:sldId id="460"/>
            <p14:sldId id="461"/>
            <p14:sldId id="258"/>
            <p14:sldId id="462"/>
            <p14:sldId id="260"/>
            <p14:sldId id="266"/>
            <p14:sldId id="267"/>
            <p14:sldId id="264"/>
            <p14:sldId id="463"/>
            <p14:sldId id="464"/>
            <p14:sldId id="465"/>
            <p14:sldId id="471"/>
            <p14:sldId id="472"/>
            <p14:sldId id="256"/>
            <p14:sldId id="259"/>
            <p14:sldId id="261"/>
            <p14:sldId id="265"/>
            <p14:sldId id="262"/>
            <p14:sldId id="263"/>
            <p14:sldId id="268"/>
            <p14:sldId id="276"/>
            <p14:sldId id="275"/>
            <p14:sldId id="295"/>
            <p14:sldId id="470"/>
            <p14:sldId id="466"/>
            <p14:sldId id="278"/>
            <p14:sldId id="467"/>
            <p14:sldId id="281"/>
            <p14:sldId id="280"/>
            <p14:sldId id="286"/>
            <p14:sldId id="468"/>
            <p14:sldId id="290"/>
            <p14:sldId id="473"/>
            <p14:sldId id="4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1" userDrawn="1">
          <p15:clr>
            <a:srgbClr val="A4A3A4"/>
          </p15:clr>
        </p15:guide>
        <p15:guide id="2" pos="221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00607B"/>
    <a:srgbClr val="019AA6"/>
    <a:srgbClr val="0197A3"/>
    <a:srgbClr val="495761"/>
    <a:srgbClr val="0096A9"/>
    <a:srgbClr val="467684"/>
    <a:srgbClr val="5A7E89"/>
    <a:srgbClr val="698188"/>
    <a:srgbClr val="E1F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08" d="100"/>
          <a:sy n="108" d="100"/>
        </p:scale>
        <p:origin x="1704" y="120"/>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5">
                  <a:lumMod val="75000"/>
                </a:schemeClr>
              </a:solidFill>
              <a:ln w="19050">
                <a:solidFill>
                  <a:schemeClr val="lt1"/>
                </a:solidFill>
              </a:ln>
              <a:effectLst/>
            </c:spPr>
            <c:extLst>
              <c:ext xmlns:c16="http://schemas.microsoft.com/office/drawing/2014/chart" uri="{C3380CC4-5D6E-409C-BE32-E72D297353CC}">
                <c16:uniqueId val="{00000004-3670-45BE-96CC-229D6C6449D3}"/>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3670-45BE-96CC-229D6C6449D3}"/>
              </c:ext>
            </c:extLst>
          </c:dPt>
          <c:dPt>
            <c:idx val="2"/>
            <c:bubble3D val="0"/>
            <c:spPr>
              <a:solidFill>
                <a:srgbClr val="0070C0"/>
              </a:solidFill>
              <a:ln w="19050">
                <a:solidFill>
                  <a:schemeClr val="lt1"/>
                </a:solidFill>
              </a:ln>
              <a:effectLst/>
            </c:spPr>
            <c:extLst>
              <c:ext xmlns:c16="http://schemas.microsoft.com/office/drawing/2014/chart" uri="{C3380CC4-5D6E-409C-BE32-E72D297353CC}">
                <c16:uniqueId val="{00000002-3670-45BE-96CC-229D6C6449D3}"/>
              </c:ext>
            </c:extLst>
          </c:dPt>
          <c:dPt>
            <c:idx val="3"/>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1-3670-45BE-96CC-229D6C6449D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A39-48AB-BABA-B356E4F0A80A}"/>
              </c:ext>
            </c:extLst>
          </c:dPt>
          <c:cat>
            <c:strRef>
              <c:f>Sheet1!$A$2:$A$6</c:f>
              <c:strCache>
                <c:ptCount val="4"/>
                <c:pt idx="0">
                  <c:v>1st Qtr</c:v>
                </c:pt>
                <c:pt idx="1">
                  <c:v>2nd Qtr</c:v>
                </c:pt>
                <c:pt idx="2">
                  <c:v>3rd Qtr</c:v>
                </c:pt>
                <c:pt idx="3">
                  <c:v>4th Qtr</c:v>
                </c:pt>
              </c:strCache>
            </c:strRef>
          </c:cat>
          <c:val>
            <c:numRef>
              <c:f>Sheet1!$B$2:$B$6</c:f>
              <c:numCache>
                <c:formatCode>0%</c:formatCode>
                <c:ptCount val="5"/>
                <c:pt idx="0">
                  <c:v>0.14000000000000001</c:v>
                </c:pt>
                <c:pt idx="1">
                  <c:v>0.13</c:v>
                </c:pt>
                <c:pt idx="2">
                  <c:v>0.19</c:v>
                </c:pt>
                <c:pt idx="3">
                  <c:v>0.25</c:v>
                </c:pt>
                <c:pt idx="4">
                  <c:v>0.28000000000000003</c:v>
                </c:pt>
              </c:numCache>
            </c:numRef>
          </c:val>
          <c:extLst>
            <c:ext xmlns:c16="http://schemas.microsoft.com/office/drawing/2014/chart" uri="{C3380CC4-5D6E-409C-BE32-E72D297353CC}">
              <c16:uniqueId val="{00000000-3670-45BE-96CC-229D6C6449D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hyperlink" Target="mailto:Lizbeth.garza@arrow.org" TargetMode="External"/><Relationship Id="rId3" Type="http://schemas.openxmlformats.org/officeDocument/2006/relationships/hyperlink" Target="mailto:brienna.williams@arrow.org" TargetMode="External"/><Relationship Id="rId7" Type="http://schemas.openxmlformats.org/officeDocument/2006/relationships/hyperlink" Target="mailto:glynn.lindsey@arrow.org" TargetMode="External"/><Relationship Id="rId2" Type="http://schemas.openxmlformats.org/officeDocument/2006/relationships/hyperlink" Target="mailto:Lauren.graham@arrow.org" TargetMode="External"/><Relationship Id="rId1" Type="http://schemas.openxmlformats.org/officeDocument/2006/relationships/hyperlink" Target="mailto:Trashauna.oates@arrow.org" TargetMode="External"/><Relationship Id="rId6" Type="http://schemas.openxmlformats.org/officeDocument/2006/relationships/hyperlink" Target="mailto:Ruth.barrera@arrow.org" TargetMode="External"/><Relationship Id="rId5" Type="http://schemas.openxmlformats.org/officeDocument/2006/relationships/hyperlink" Target="mailto:hope.middlebrook@arrow.org" TargetMode="External"/><Relationship Id="rId4" Type="http://schemas.openxmlformats.org/officeDocument/2006/relationships/hyperlink" Target="mailto:shadai.brinchfield@arrow.org" TargetMode="External"/><Relationship Id="rId9" Type="http://schemas.openxmlformats.org/officeDocument/2006/relationships/hyperlink" Target="mailto:Zachary.mcpeek@arrow.org" TargetMode="External"/></Relationships>
</file>

<file path=ppt/diagrams/_rels/drawing4.xml.rels><?xml version="1.0" encoding="UTF-8" standalone="yes"?>
<Relationships xmlns="http://schemas.openxmlformats.org/package/2006/relationships"><Relationship Id="rId8" Type="http://schemas.openxmlformats.org/officeDocument/2006/relationships/hyperlink" Target="mailto:Lizbeth.garza@arrow.org" TargetMode="External"/><Relationship Id="rId3" Type="http://schemas.openxmlformats.org/officeDocument/2006/relationships/hyperlink" Target="mailto:brienna.williams@arrow.org" TargetMode="External"/><Relationship Id="rId7" Type="http://schemas.openxmlformats.org/officeDocument/2006/relationships/hyperlink" Target="mailto:glynn.lindsey@arrow.org" TargetMode="External"/><Relationship Id="rId2" Type="http://schemas.openxmlformats.org/officeDocument/2006/relationships/hyperlink" Target="mailto:Lauren.graham@arrow.org" TargetMode="External"/><Relationship Id="rId1" Type="http://schemas.openxmlformats.org/officeDocument/2006/relationships/hyperlink" Target="mailto:Trashauna.oates@arrow.org" TargetMode="External"/><Relationship Id="rId6" Type="http://schemas.openxmlformats.org/officeDocument/2006/relationships/hyperlink" Target="mailto:Ruth.barrera@arrow.org" TargetMode="External"/><Relationship Id="rId5" Type="http://schemas.openxmlformats.org/officeDocument/2006/relationships/hyperlink" Target="mailto:hope.middlebrook@arrow.org" TargetMode="External"/><Relationship Id="rId4" Type="http://schemas.openxmlformats.org/officeDocument/2006/relationships/hyperlink" Target="mailto:shadai.brinchfield@arrow.org" TargetMode="External"/><Relationship Id="rId9" Type="http://schemas.openxmlformats.org/officeDocument/2006/relationships/hyperlink" Target="mailto:Zachary.mcpeek@arrow.org" TargetMode="Externa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0177A2-B40C-4686-98E3-9A4581710736}" type="doc">
      <dgm:prSet loTypeId="urn:microsoft.com/office/officeart/2005/8/layout/process5" loCatId="process" qsTypeId="urn:microsoft.com/office/officeart/2005/8/quickstyle/simple1" qsCatId="simple" csTypeId="urn:microsoft.com/office/officeart/2005/8/colors/accent5_4" csCatId="accent5" phldr="1"/>
      <dgm:spPr/>
      <dgm:t>
        <a:bodyPr/>
        <a:lstStyle/>
        <a:p>
          <a:endParaRPr lang="en-US"/>
        </a:p>
      </dgm:t>
    </dgm:pt>
    <dgm:pt modelId="{3B8DDC46-491E-463B-BF2E-3529C059C43C}">
      <dgm:prSet phldrT="[Text]"/>
      <dgm:spPr/>
      <dgm:t>
        <a:bodyPr/>
        <a:lstStyle/>
        <a:p>
          <a:r>
            <a:rPr lang="en-US"/>
            <a:t>Application Phase 1</a:t>
          </a:r>
        </a:p>
      </dgm:t>
    </dgm:pt>
    <dgm:pt modelId="{1AFDDB45-C600-4178-9620-28BBCFB1C2DF}" type="parTrans" cxnId="{0DB7D061-2E38-4F96-B50F-AE6BA303C5F0}">
      <dgm:prSet/>
      <dgm:spPr/>
      <dgm:t>
        <a:bodyPr/>
        <a:lstStyle/>
        <a:p>
          <a:endParaRPr lang="en-US"/>
        </a:p>
      </dgm:t>
    </dgm:pt>
    <dgm:pt modelId="{C6EFBF6C-C999-4E54-B41C-41A11D0C81AF}" type="sibTrans" cxnId="{0DB7D061-2E38-4F96-B50F-AE6BA303C5F0}">
      <dgm:prSet/>
      <dgm:spPr/>
      <dgm:t>
        <a:bodyPr/>
        <a:lstStyle/>
        <a:p>
          <a:endParaRPr lang="en-US"/>
        </a:p>
      </dgm:t>
    </dgm:pt>
    <dgm:pt modelId="{BEAA4EFC-665A-4833-931C-861625008542}">
      <dgm:prSet phldrT="[Text]"/>
      <dgm:spPr/>
      <dgm:t>
        <a:bodyPr/>
        <a:lstStyle/>
        <a:p>
          <a:r>
            <a:rPr lang="en-US"/>
            <a:t>Fertility Clinic Approval</a:t>
          </a:r>
        </a:p>
      </dgm:t>
    </dgm:pt>
    <dgm:pt modelId="{3CF65753-087F-40FE-B06B-B8FDC9D3F27B}" type="parTrans" cxnId="{E9380E29-7001-4149-9E0E-47A185976754}">
      <dgm:prSet/>
      <dgm:spPr/>
      <dgm:t>
        <a:bodyPr/>
        <a:lstStyle/>
        <a:p>
          <a:endParaRPr lang="en-US"/>
        </a:p>
      </dgm:t>
    </dgm:pt>
    <dgm:pt modelId="{FCD9D583-0395-4CFE-ACCF-83401B845650}" type="sibTrans" cxnId="{E9380E29-7001-4149-9E0E-47A185976754}">
      <dgm:prSet/>
      <dgm:spPr/>
      <dgm:t>
        <a:bodyPr/>
        <a:lstStyle/>
        <a:p>
          <a:endParaRPr lang="en-US"/>
        </a:p>
      </dgm:t>
    </dgm:pt>
    <dgm:pt modelId="{AA00C22F-F239-4B60-A86D-B4729B1EA95F}">
      <dgm:prSet phldrT="[Text]"/>
      <dgm:spPr/>
      <dgm:t>
        <a:bodyPr/>
        <a:lstStyle/>
        <a:p>
          <a:r>
            <a:rPr lang="en-US"/>
            <a:t>Contract     Phase 3</a:t>
          </a:r>
        </a:p>
      </dgm:t>
    </dgm:pt>
    <dgm:pt modelId="{8BED00F8-EDBF-4974-9FFF-54ED088C2C41}" type="parTrans" cxnId="{AFC7A2BA-FF95-4FE7-B7EB-12BEB2E3CD55}">
      <dgm:prSet/>
      <dgm:spPr/>
      <dgm:t>
        <a:bodyPr/>
        <a:lstStyle/>
        <a:p>
          <a:endParaRPr lang="en-US"/>
        </a:p>
      </dgm:t>
    </dgm:pt>
    <dgm:pt modelId="{DF8ECC5C-E8BC-40B9-8CB7-BDCB9EF189A1}" type="sibTrans" cxnId="{AFC7A2BA-FF95-4FE7-B7EB-12BEB2E3CD55}">
      <dgm:prSet/>
      <dgm:spPr/>
      <dgm:t>
        <a:bodyPr/>
        <a:lstStyle/>
        <a:p>
          <a:endParaRPr lang="en-US"/>
        </a:p>
      </dgm:t>
    </dgm:pt>
    <dgm:pt modelId="{B984127E-9891-4701-A018-C47FDC871D02}">
      <dgm:prSet phldrT="[Text]"/>
      <dgm:spPr/>
      <dgm:t>
        <a:bodyPr/>
        <a:lstStyle/>
        <a:p>
          <a:pPr>
            <a:lnSpc>
              <a:spcPct val="100000"/>
            </a:lnSpc>
          </a:pPr>
          <a:r>
            <a:rPr lang="en-US"/>
            <a:t>Shipping </a:t>
          </a:r>
        </a:p>
        <a:p>
          <a:pPr>
            <a:lnSpc>
              <a:spcPct val="100000"/>
            </a:lnSpc>
          </a:pPr>
          <a:r>
            <a:rPr lang="en-US"/>
            <a:t>Phase 4</a:t>
          </a:r>
        </a:p>
      </dgm:t>
    </dgm:pt>
    <dgm:pt modelId="{9541BFF9-B100-479C-860C-41E639D01B9F}" type="parTrans" cxnId="{356EAE0C-6802-4E0F-9058-9E3D81703E2B}">
      <dgm:prSet/>
      <dgm:spPr/>
      <dgm:t>
        <a:bodyPr/>
        <a:lstStyle/>
        <a:p>
          <a:endParaRPr lang="en-US"/>
        </a:p>
      </dgm:t>
    </dgm:pt>
    <dgm:pt modelId="{D58A9302-6FB0-404C-8035-74628621BCE5}" type="sibTrans" cxnId="{356EAE0C-6802-4E0F-9058-9E3D81703E2B}">
      <dgm:prSet/>
      <dgm:spPr/>
      <dgm:t>
        <a:bodyPr/>
        <a:lstStyle/>
        <a:p>
          <a:endParaRPr lang="en-US"/>
        </a:p>
      </dgm:t>
    </dgm:pt>
    <dgm:pt modelId="{71AF3E9E-4884-4438-8BE4-B26E0B656CFF}">
      <dgm:prSet phldrT="[Text]"/>
      <dgm:spPr/>
      <dgm:t>
        <a:bodyPr/>
        <a:lstStyle/>
        <a:p>
          <a:r>
            <a:rPr lang="en-US"/>
            <a:t>Frozen Embryo Transfer</a:t>
          </a:r>
        </a:p>
      </dgm:t>
    </dgm:pt>
    <dgm:pt modelId="{136C8877-4DA5-4BD3-93BE-5E6B062972BC}" type="parTrans" cxnId="{86C635D8-21E2-4F7C-87FF-4DD668F86D66}">
      <dgm:prSet/>
      <dgm:spPr/>
      <dgm:t>
        <a:bodyPr/>
        <a:lstStyle/>
        <a:p>
          <a:endParaRPr lang="en-US"/>
        </a:p>
      </dgm:t>
    </dgm:pt>
    <dgm:pt modelId="{99CD6EB0-7543-4705-802E-62F7D0B2A464}" type="sibTrans" cxnId="{86C635D8-21E2-4F7C-87FF-4DD668F86D66}">
      <dgm:prSet/>
      <dgm:spPr/>
      <dgm:t>
        <a:bodyPr/>
        <a:lstStyle/>
        <a:p>
          <a:endParaRPr lang="en-US"/>
        </a:p>
      </dgm:t>
    </dgm:pt>
    <dgm:pt modelId="{DE5B6843-AECB-43BD-9C82-56A0674716D3}">
      <dgm:prSet phldrT="[Text]"/>
      <dgm:spPr/>
      <dgm:t>
        <a:bodyPr/>
        <a:lstStyle/>
        <a:p>
          <a:pPr algn="ctr"/>
          <a:r>
            <a:rPr lang="en-US"/>
            <a:t>Welcome Home Baby!</a:t>
          </a:r>
        </a:p>
      </dgm:t>
    </dgm:pt>
    <dgm:pt modelId="{4A49A713-EFBB-4631-9DBD-6AEC4E6BB575}" type="parTrans" cxnId="{717CFB81-3D5E-458D-870D-D8CAE0B7C661}">
      <dgm:prSet/>
      <dgm:spPr/>
      <dgm:t>
        <a:bodyPr/>
        <a:lstStyle/>
        <a:p>
          <a:endParaRPr lang="en-US"/>
        </a:p>
      </dgm:t>
    </dgm:pt>
    <dgm:pt modelId="{4E1044DD-6EE2-41B9-8CC7-E239FA6EE2EA}" type="sibTrans" cxnId="{717CFB81-3D5E-458D-870D-D8CAE0B7C661}">
      <dgm:prSet/>
      <dgm:spPr/>
      <dgm:t>
        <a:bodyPr/>
        <a:lstStyle/>
        <a:p>
          <a:endParaRPr lang="en-US"/>
        </a:p>
      </dgm:t>
    </dgm:pt>
    <dgm:pt modelId="{8CD73121-3158-4338-B10F-74D33A6EC549}">
      <dgm:prSet/>
      <dgm:spPr/>
      <dgm:t>
        <a:bodyPr/>
        <a:lstStyle/>
        <a:p>
          <a:r>
            <a:rPr lang="en-US"/>
            <a:t>Application &amp; Agreement</a:t>
          </a:r>
        </a:p>
      </dgm:t>
    </dgm:pt>
    <dgm:pt modelId="{96860BC2-BF6E-4055-B2DC-5FBD6BABC6BF}" type="parTrans" cxnId="{5627D598-BEBD-48A5-AEB7-2B689E481913}">
      <dgm:prSet/>
      <dgm:spPr/>
      <dgm:t>
        <a:bodyPr/>
        <a:lstStyle/>
        <a:p>
          <a:endParaRPr lang="en-US"/>
        </a:p>
      </dgm:t>
    </dgm:pt>
    <dgm:pt modelId="{1EC241AA-95A8-402E-BB1D-CB18BFE31021}" type="sibTrans" cxnId="{5627D598-BEBD-48A5-AEB7-2B689E481913}">
      <dgm:prSet/>
      <dgm:spPr/>
      <dgm:t>
        <a:bodyPr/>
        <a:lstStyle/>
        <a:p>
          <a:endParaRPr lang="en-US"/>
        </a:p>
      </dgm:t>
    </dgm:pt>
    <dgm:pt modelId="{E8A04F3E-EC97-495D-B945-64385D91C234}">
      <dgm:prSet/>
      <dgm:spPr/>
      <dgm:t>
        <a:bodyPr/>
        <a:lstStyle/>
        <a:p>
          <a:r>
            <a:rPr lang="en-US"/>
            <a:t>Family Profile</a:t>
          </a:r>
        </a:p>
      </dgm:t>
    </dgm:pt>
    <dgm:pt modelId="{D203BF2D-57A4-4624-AEAC-7D75B174CA24}" type="parTrans" cxnId="{9E3B67FC-C7CF-4049-A567-F1FFE5D694A4}">
      <dgm:prSet/>
      <dgm:spPr/>
      <dgm:t>
        <a:bodyPr/>
        <a:lstStyle/>
        <a:p>
          <a:endParaRPr lang="en-US"/>
        </a:p>
      </dgm:t>
    </dgm:pt>
    <dgm:pt modelId="{096DECB7-6154-4DF6-BBE0-387F14244C8C}" type="sibTrans" cxnId="{9E3B67FC-C7CF-4049-A567-F1FFE5D694A4}">
      <dgm:prSet/>
      <dgm:spPr/>
      <dgm:t>
        <a:bodyPr/>
        <a:lstStyle/>
        <a:p>
          <a:endParaRPr lang="en-US"/>
        </a:p>
      </dgm:t>
    </dgm:pt>
    <dgm:pt modelId="{740EA412-179C-4E92-A1E4-D06554295FBF}">
      <dgm:prSet phldr="1"/>
      <dgm:spPr/>
      <dgm:t>
        <a:bodyPr/>
        <a:lstStyle/>
        <a:p>
          <a:pPr algn="l"/>
          <a:endParaRPr lang="en-US"/>
        </a:p>
      </dgm:t>
    </dgm:pt>
    <dgm:pt modelId="{CD76D49D-0862-4C84-B052-7E1EB465D42F}" type="parTrans" cxnId="{18A530EA-D515-4763-80D7-BAB7C1DDB114}">
      <dgm:prSet/>
      <dgm:spPr/>
      <dgm:t>
        <a:bodyPr/>
        <a:lstStyle/>
        <a:p>
          <a:endParaRPr lang="en-US"/>
        </a:p>
      </dgm:t>
    </dgm:pt>
    <dgm:pt modelId="{3E228CFA-FA51-4238-9B8C-C9E55C97F07F}" type="sibTrans" cxnId="{18A530EA-D515-4763-80D7-BAB7C1DDB114}">
      <dgm:prSet/>
      <dgm:spPr/>
      <dgm:t>
        <a:bodyPr/>
        <a:lstStyle/>
        <a:p>
          <a:endParaRPr lang="en-US"/>
        </a:p>
      </dgm:t>
    </dgm:pt>
    <dgm:pt modelId="{D885389B-4C78-4D2B-A8DC-CEC54DC98E51}">
      <dgm:prSet phldrT="[Text]" custT="1"/>
      <dgm:spPr/>
      <dgm:t>
        <a:bodyPr/>
        <a:lstStyle/>
        <a:p>
          <a:pPr algn="ctr"/>
          <a:r>
            <a:rPr lang="en-US" sz="1900"/>
            <a:t>Welcome Home Baby!</a:t>
          </a:r>
        </a:p>
      </dgm:t>
    </dgm:pt>
    <dgm:pt modelId="{C9886A6A-D79E-414E-A14B-C42C4BC7374C}" type="parTrans" cxnId="{814C53BE-BE2C-481C-849F-ACD731911B71}">
      <dgm:prSet/>
      <dgm:spPr/>
      <dgm:t>
        <a:bodyPr/>
        <a:lstStyle/>
        <a:p>
          <a:endParaRPr lang="en-US"/>
        </a:p>
      </dgm:t>
    </dgm:pt>
    <dgm:pt modelId="{7881DCA3-2AE5-4CDC-94A8-E3335BD249F9}" type="sibTrans" cxnId="{814C53BE-BE2C-481C-849F-ACD731911B71}">
      <dgm:prSet/>
      <dgm:spPr/>
      <dgm:t>
        <a:bodyPr/>
        <a:lstStyle/>
        <a:p>
          <a:endParaRPr lang="en-US"/>
        </a:p>
      </dgm:t>
    </dgm:pt>
    <dgm:pt modelId="{4AEB48EE-4C14-474F-9B87-6E4ADC55A32C}">
      <dgm:prSet phldr="1"/>
      <dgm:spPr/>
      <dgm:t>
        <a:bodyPr/>
        <a:lstStyle/>
        <a:p>
          <a:pPr algn="l"/>
          <a:endParaRPr lang="en-US" sz="1200"/>
        </a:p>
      </dgm:t>
    </dgm:pt>
    <dgm:pt modelId="{77568A17-833E-4413-B3BE-53287510CF05}" type="parTrans" cxnId="{B16F6D99-4C69-4608-8F35-DD0F092F5DE1}">
      <dgm:prSet/>
      <dgm:spPr/>
      <dgm:t>
        <a:bodyPr/>
        <a:lstStyle/>
        <a:p>
          <a:endParaRPr lang="en-US"/>
        </a:p>
      </dgm:t>
    </dgm:pt>
    <dgm:pt modelId="{05CF002D-526F-4927-8BF8-74DC6768C1BC}" type="sibTrans" cxnId="{B16F6D99-4C69-4608-8F35-DD0F092F5DE1}">
      <dgm:prSet/>
      <dgm:spPr/>
      <dgm:t>
        <a:bodyPr/>
        <a:lstStyle/>
        <a:p>
          <a:endParaRPr lang="en-US"/>
        </a:p>
      </dgm:t>
    </dgm:pt>
    <dgm:pt modelId="{68DA21DB-CCEA-421A-9529-21553427B01E}">
      <dgm:prSet phldrT="[Text]"/>
      <dgm:spPr/>
      <dgm:t>
        <a:bodyPr/>
        <a:lstStyle/>
        <a:p>
          <a:r>
            <a:rPr lang="en-US"/>
            <a:t>Matching    Phase 2 </a:t>
          </a:r>
        </a:p>
      </dgm:t>
    </dgm:pt>
    <dgm:pt modelId="{4D10FE98-9B56-4DE3-BC9D-60413C2510D8}" type="sibTrans" cxnId="{6042CB8B-9681-4795-8B7A-935C531B034F}">
      <dgm:prSet/>
      <dgm:spPr/>
      <dgm:t>
        <a:bodyPr/>
        <a:lstStyle/>
        <a:p>
          <a:endParaRPr lang="en-US"/>
        </a:p>
      </dgm:t>
    </dgm:pt>
    <dgm:pt modelId="{801BBB78-DB9B-4BBB-8283-C788F063B699}" type="parTrans" cxnId="{6042CB8B-9681-4795-8B7A-935C531B034F}">
      <dgm:prSet/>
      <dgm:spPr/>
      <dgm:t>
        <a:bodyPr/>
        <a:lstStyle/>
        <a:p>
          <a:endParaRPr lang="en-US"/>
        </a:p>
      </dgm:t>
    </dgm:pt>
    <dgm:pt modelId="{8F1F2EF9-6682-4188-8510-92807AA923D1}">
      <dgm:prSet/>
      <dgm:spPr/>
      <dgm:t>
        <a:bodyPr/>
        <a:lstStyle/>
        <a:p>
          <a:r>
            <a:rPr lang="en-US"/>
            <a:t>Home Study</a:t>
          </a:r>
        </a:p>
      </dgm:t>
    </dgm:pt>
    <dgm:pt modelId="{52F8FA90-7B48-49A7-B4EF-14C84E6B9C18}" type="parTrans" cxnId="{57B26257-EFB1-4AC5-97BA-660C1EEC2412}">
      <dgm:prSet/>
      <dgm:spPr/>
      <dgm:t>
        <a:bodyPr/>
        <a:lstStyle/>
        <a:p>
          <a:endParaRPr lang="en-US"/>
        </a:p>
      </dgm:t>
    </dgm:pt>
    <dgm:pt modelId="{C623FA09-73DA-48DB-A8E6-B4E1D5A6A8AC}" type="sibTrans" cxnId="{57B26257-EFB1-4AC5-97BA-660C1EEC2412}">
      <dgm:prSet/>
      <dgm:spPr/>
      <dgm:t>
        <a:bodyPr/>
        <a:lstStyle/>
        <a:p>
          <a:endParaRPr lang="en-US"/>
        </a:p>
      </dgm:t>
    </dgm:pt>
    <dgm:pt modelId="{1DBC1BFF-0721-4581-A045-F8443EA11A9C}">
      <dgm:prSet/>
      <dgm:spPr/>
      <dgm:t>
        <a:bodyPr/>
        <a:lstStyle/>
        <a:p>
          <a:r>
            <a:rPr lang="en-US"/>
            <a:t>Physician Review</a:t>
          </a:r>
        </a:p>
      </dgm:t>
    </dgm:pt>
    <dgm:pt modelId="{A61C0798-E5D1-4E01-A6B1-8A14CDA92D5E}" type="parTrans" cxnId="{938C9F2C-6982-4922-A7A5-A33B31FC3A86}">
      <dgm:prSet/>
      <dgm:spPr/>
      <dgm:t>
        <a:bodyPr/>
        <a:lstStyle/>
        <a:p>
          <a:endParaRPr lang="en-US"/>
        </a:p>
      </dgm:t>
    </dgm:pt>
    <dgm:pt modelId="{8C339731-5A0A-4C1E-B71F-C76C59088567}" type="sibTrans" cxnId="{938C9F2C-6982-4922-A7A5-A33B31FC3A86}">
      <dgm:prSet/>
      <dgm:spPr/>
      <dgm:t>
        <a:bodyPr/>
        <a:lstStyle/>
        <a:p>
          <a:endParaRPr lang="en-US"/>
        </a:p>
      </dgm:t>
    </dgm:pt>
    <dgm:pt modelId="{48579573-7E59-4699-B191-0869B9D520DD}" type="pres">
      <dgm:prSet presAssocID="{F20177A2-B40C-4686-98E3-9A4581710736}" presName="diagram" presStyleCnt="0">
        <dgm:presLayoutVars>
          <dgm:dir/>
          <dgm:resizeHandles val="exact"/>
        </dgm:presLayoutVars>
      </dgm:prSet>
      <dgm:spPr/>
    </dgm:pt>
    <dgm:pt modelId="{8C718135-D12D-4E7C-940F-D7A35841CC16}" type="pres">
      <dgm:prSet presAssocID="{3B8DDC46-491E-463B-BF2E-3529C059C43C}" presName="node" presStyleLbl="node1" presStyleIdx="0" presStyleCnt="8" custScaleY="183835">
        <dgm:presLayoutVars>
          <dgm:bulletEnabled val="1"/>
        </dgm:presLayoutVars>
      </dgm:prSet>
      <dgm:spPr/>
    </dgm:pt>
    <dgm:pt modelId="{D1A3FDAC-874D-4386-B3DA-49479D2014F0}" type="pres">
      <dgm:prSet presAssocID="{C6EFBF6C-C999-4E54-B41C-41A11D0C81AF}" presName="sibTrans" presStyleLbl="sibTrans2D1" presStyleIdx="0" presStyleCnt="7"/>
      <dgm:spPr/>
    </dgm:pt>
    <dgm:pt modelId="{F16F1960-8F85-4773-9E6C-5D8DF13922AD}" type="pres">
      <dgm:prSet presAssocID="{C6EFBF6C-C999-4E54-B41C-41A11D0C81AF}" presName="connectorText" presStyleLbl="sibTrans2D1" presStyleIdx="0" presStyleCnt="7"/>
      <dgm:spPr/>
    </dgm:pt>
    <dgm:pt modelId="{FB933174-5D73-44D0-A970-83D0636F9B4A}" type="pres">
      <dgm:prSet presAssocID="{68DA21DB-CCEA-421A-9529-21553427B01E}" presName="node" presStyleLbl="node1" presStyleIdx="1" presStyleCnt="8">
        <dgm:presLayoutVars>
          <dgm:bulletEnabled val="1"/>
        </dgm:presLayoutVars>
      </dgm:prSet>
      <dgm:spPr/>
    </dgm:pt>
    <dgm:pt modelId="{11967A65-B03A-4FFA-8D93-BC835531AFF5}" type="pres">
      <dgm:prSet presAssocID="{4D10FE98-9B56-4DE3-BC9D-60413C2510D8}" presName="sibTrans" presStyleLbl="sibTrans2D1" presStyleIdx="1" presStyleCnt="7"/>
      <dgm:spPr/>
    </dgm:pt>
    <dgm:pt modelId="{17FF11BB-8628-4099-96A2-7FD51D72CEA2}" type="pres">
      <dgm:prSet presAssocID="{4D10FE98-9B56-4DE3-BC9D-60413C2510D8}" presName="connectorText" presStyleLbl="sibTrans2D1" presStyleIdx="1" presStyleCnt="7"/>
      <dgm:spPr/>
    </dgm:pt>
    <dgm:pt modelId="{CFFFD8C3-BF2E-4B0B-B57E-ED46984204EB}" type="pres">
      <dgm:prSet presAssocID="{BEAA4EFC-665A-4833-931C-861625008542}" presName="node" presStyleLbl="node1" presStyleIdx="2" presStyleCnt="8">
        <dgm:presLayoutVars>
          <dgm:bulletEnabled val="1"/>
        </dgm:presLayoutVars>
      </dgm:prSet>
      <dgm:spPr/>
    </dgm:pt>
    <dgm:pt modelId="{8655534B-9776-4905-B95A-899EF459E1BF}" type="pres">
      <dgm:prSet presAssocID="{FCD9D583-0395-4CFE-ACCF-83401B845650}" presName="sibTrans" presStyleLbl="sibTrans2D1" presStyleIdx="2" presStyleCnt="7"/>
      <dgm:spPr/>
    </dgm:pt>
    <dgm:pt modelId="{B5C92FFF-9160-467B-86A1-9D7BEC9689C9}" type="pres">
      <dgm:prSet presAssocID="{FCD9D583-0395-4CFE-ACCF-83401B845650}" presName="connectorText" presStyleLbl="sibTrans2D1" presStyleIdx="2" presStyleCnt="7"/>
      <dgm:spPr/>
    </dgm:pt>
    <dgm:pt modelId="{319D33C8-9AAD-4CA1-B111-F0B7F14A1524}" type="pres">
      <dgm:prSet presAssocID="{AA00C22F-F239-4B60-A86D-B4729B1EA95F}" presName="node" presStyleLbl="node1" presStyleIdx="3" presStyleCnt="8">
        <dgm:presLayoutVars>
          <dgm:bulletEnabled val="1"/>
        </dgm:presLayoutVars>
      </dgm:prSet>
      <dgm:spPr/>
    </dgm:pt>
    <dgm:pt modelId="{D1E6317A-7C0B-466C-9FE7-8AC4E56DA22C}" type="pres">
      <dgm:prSet presAssocID="{DF8ECC5C-E8BC-40B9-8CB7-BDCB9EF189A1}" presName="sibTrans" presStyleLbl="sibTrans2D1" presStyleIdx="3" presStyleCnt="7"/>
      <dgm:spPr/>
    </dgm:pt>
    <dgm:pt modelId="{E9082242-FC9E-4CD7-A44C-B547D00811D2}" type="pres">
      <dgm:prSet presAssocID="{DF8ECC5C-E8BC-40B9-8CB7-BDCB9EF189A1}" presName="connectorText" presStyleLbl="sibTrans2D1" presStyleIdx="3" presStyleCnt="7"/>
      <dgm:spPr/>
    </dgm:pt>
    <dgm:pt modelId="{BBF188F4-B3E9-42CB-92EE-EEDB9EBDAE57}" type="pres">
      <dgm:prSet presAssocID="{B984127E-9891-4701-A018-C47FDC871D02}" presName="node" presStyleLbl="node1" presStyleIdx="4" presStyleCnt="8" custLinFactNeighborX="1055" custLinFactNeighborY="-30694">
        <dgm:presLayoutVars>
          <dgm:bulletEnabled val="1"/>
        </dgm:presLayoutVars>
      </dgm:prSet>
      <dgm:spPr/>
    </dgm:pt>
    <dgm:pt modelId="{9866583F-35CA-47E4-90D8-1BBF7B2CA273}" type="pres">
      <dgm:prSet presAssocID="{D58A9302-6FB0-404C-8035-74628621BCE5}" presName="sibTrans" presStyleLbl="sibTrans2D1" presStyleIdx="4" presStyleCnt="7"/>
      <dgm:spPr/>
    </dgm:pt>
    <dgm:pt modelId="{307F04B5-3F7F-414F-9178-38093E9BEE4B}" type="pres">
      <dgm:prSet presAssocID="{D58A9302-6FB0-404C-8035-74628621BCE5}" presName="connectorText" presStyleLbl="sibTrans2D1" presStyleIdx="4" presStyleCnt="7"/>
      <dgm:spPr/>
    </dgm:pt>
    <dgm:pt modelId="{3F403FF2-AFA8-4879-80C9-81DBC1036975}" type="pres">
      <dgm:prSet presAssocID="{71AF3E9E-4884-4438-8BE4-B26E0B656CFF}" presName="node" presStyleLbl="node1" presStyleIdx="5" presStyleCnt="8" custLinFactNeighborX="781" custLinFactNeighborY="-30694">
        <dgm:presLayoutVars>
          <dgm:bulletEnabled val="1"/>
        </dgm:presLayoutVars>
      </dgm:prSet>
      <dgm:spPr/>
    </dgm:pt>
    <dgm:pt modelId="{83230DD0-0BFD-4E72-B2EA-3F4F491DA8DB}" type="pres">
      <dgm:prSet presAssocID="{99CD6EB0-7543-4705-802E-62F7D0B2A464}" presName="sibTrans" presStyleLbl="sibTrans2D1" presStyleIdx="5" presStyleCnt="7" custAng="21511719"/>
      <dgm:spPr/>
    </dgm:pt>
    <dgm:pt modelId="{BFD93436-CCD1-4A05-ADA1-6A52BBC8D1B8}" type="pres">
      <dgm:prSet presAssocID="{99CD6EB0-7543-4705-802E-62F7D0B2A464}" presName="connectorText" presStyleLbl="sibTrans2D1" presStyleIdx="5" presStyleCnt="7"/>
      <dgm:spPr/>
    </dgm:pt>
    <dgm:pt modelId="{9A894450-103F-4850-BD1E-3431C5871795}" type="pres">
      <dgm:prSet presAssocID="{DE5B6843-AECB-43BD-9C82-56A0674716D3}" presName="node" presStyleLbl="node1" presStyleIdx="6" presStyleCnt="8" custAng="10800000" custFlipVert="1" custScaleX="100832" custScaleY="100898" custLinFactNeighborX="5175" custLinFactNeighborY="-36517">
        <dgm:presLayoutVars>
          <dgm:bulletEnabled val="1"/>
        </dgm:presLayoutVars>
      </dgm:prSet>
      <dgm:spPr/>
    </dgm:pt>
    <dgm:pt modelId="{22908C2C-EE73-4939-A54F-8DF455222032}" type="pres">
      <dgm:prSet presAssocID="{4E1044DD-6EE2-41B9-8CC7-E239FA6EE2EA}" presName="sibTrans" presStyleLbl="sibTrans2D1" presStyleIdx="6" presStyleCnt="7"/>
      <dgm:spPr/>
    </dgm:pt>
    <dgm:pt modelId="{85A23430-D237-423E-85CF-73180A54834D}" type="pres">
      <dgm:prSet presAssocID="{4E1044DD-6EE2-41B9-8CC7-E239FA6EE2EA}" presName="connectorText" presStyleLbl="sibTrans2D1" presStyleIdx="6" presStyleCnt="7"/>
      <dgm:spPr/>
    </dgm:pt>
    <dgm:pt modelId="{77125BE7-1EAA-46B0-A37B-3B78A5A3C8FE}" type="pres">
      <dgm:prSet presAssocID="{D885389B-4C78-4D2B-A8DC-CEC54DC98E51}" presName="node" presStyleLbl="node1" presStyleIdx="7" presStyleCnt="8" custAng="760334" custScaleX="106114" custScaleY="110998" custLinFactNeighborX="11127" custLinFactNeighborY="59602">
        <dgm:presLayoutVars>
          <dgm:bulletEnabled val="1"/>
        </dgm:presLayoutVars>
      </dgm:prSet>
      <dgm:spPr/>
    </dgm:pt>
  </dgm:ptLst>
  <dgm:cxnLst>
    <dgm:cxn modelId="{363BF209-B353-49F1-A661-D049684710E5}" type="presOf" srcId="{4E1044DD-6EE2-41B9-8CC7-E239FA6EE2EA}" destId="{85A23430-D237-423E-85CF-73180A54834D}" srcOrd="1" destOrd="0" presId="urn:microsoft.com/office/officeart/2005/8/layout/process5"/>
    <dgm:cxn modelId="{356EAE0C-6802-4E0F-9058-9E3D81703E2B}" srcId="{F20177A2-B40C-4686-98E3-9A4581710736}" destId="{B984127E-9891-4701-A018-C47FDC871D02}" srcOrd="4" destOrd="0" parTransId="{9541BFF9-B100-479C-860C-41E639D01B9F}" sibTransId="{D58A9302-6FB0-404C-8035-74628621BCE5}"/>
    <dgm:cxn modelId="{88582220-9992-4EC3-9463-422A14F45C77}" type="presOf" srcId="{C6EFBF6C-C999-4E54-B41C-41A11D0C81AF}" destId="{F16F1960-8F85-4773-9E6C-5D8DF13922AD}" srcOrd="1" destOrd="0" presId="urn:microsoft.com/office/officeart/2005/8/layout/process5"/>
    <dgm:cxn modelId="{C7CDE928-43C3-49BC-8EAD-F5EB08E42F55}" type="presOf" srcId="{99CD6EB0-7543-4705-802E-62F7D0B2A464}" destId="{BFD93436-CCD1-4A05-ADA1-6A52BBC8D1B8}" srcOrd="1" destOrd="0" presId="urn:microsoft.com/office/officeart/2005/8/layout/process5"/>
    <dgm:cxn modelId="{E9380E29-7001-4149-9E0E-47A185976754}" srcId="{F20177A2-B40C-4686-98E3-9A4581710736}" destId="{BEAA4EFC-665A-4833-931C-861625008542}" srcOrd="2" destOrd="0" parTransId="{3CF65753-087F-40FE-B06B-B8FDC9D3F27B}" sibTransId="{FCD9D583-0395-4CFE-ACCF-83401B845650}"/>
    <dgm:cxn modelId="{938C9F2C-6982-4922-A7A5-A33B31FC3A86}" srcId="{3B8DDC46-491E-463B-BF2E-3529C059C43C}" destId="{1DBC1BFF-0721-4581-A045-F8443EA11A9C}" srcOrd="0" destOrd="0" parTransId="{A61C0798-E5D1-4E01-A6B1-8A14CDA92D5E}" sibTransId="{8C339731-5A0A-4C1E-B71F-C76C59088567}"/>
    <dgm:cxn modelId="{1F607B31-CC72-412F-B66B-262E0837C8AA}" type="presOf" srcId="{8CD73121-3158-4338-B10F-74D33A6EC549}" destId="{8C718135-D12D-4E7C-940F-D7A35841CC16}" srcOrd="0" destOrd="2" presId="urn:microsoft.com/office/officeart/2005/8/layout/process5"/>
    <dgm:cxn modelId="{0302313E-AA1E-437D-AD84-C0A16183AE38}" type="presOf" srcId="{D885389B-4C78-4D2B-A8DC-CEC54DC98E51}" destId="{77125BE7-1EAA-46B0-A37B-3B78A5A3C8FE}" srcOrd="0" destOrd="0" presId="urn:microsoft.com/office/officeart/2005/8/layout/process5"/>
    <dgm:cxn modelId="{806C7860-3948-4710-8E25-B0FBC4BD05CB}" type="presOf" srcId="{E8A04F3E-EC97-495D-B945-64385D91C234}" destId="{8C718135-D12D-4E7C-940F-D7A35841CC16}" srcOrd="0" destOrd="4" presId="urn:microsoft.com/office/officeart/2005/8/layout/process5"/>
    <dgm:cxn modelId="{0DB7D061-2E38-4F96-B50F-AE6BA303C5F0}" srcId="{F20177A2-B40C-4686-98E3-9A4581710736}" destId="{3B8DDC46-491E-463B-BF2E-3529C059C43C}" srcOrd="0" destOrd="0" parTransId="{1AFDDB45-C600-4178-9620-28BBCFB1C2DF}" sibTransId="{C6EFBF6C-C999-4E54-B41C-41A11D0C81AF}"/>
    <dgm:cxn modelId="{0B31C442-0E9F-458F-AC1C-3963AC4A567F}" type="presOf" srcId="{AA00C22F-F239-4B60-A86D-B4729B1EA95F}" destId="{319D33C8-9AAD-4CA1-B111-F0B7F14A1524}" srcOrd="0" destOrd="0" presId="urn:microsoft.com/office/officeart/2005/8/layout/process5"/>
    <dgm:cxn modelId="{74654368-3FEE-48C3-B152-36409661BECF}" type="presOf" srcId="{FCD9D583-0395-4CFE-ACCF-83401B845650}" destId="{8655534B-9776-4905-B95A-899EF459E1BF}" srcOrd="0" destOrd="0" presId="urn:microsoft.com/office/officeart/2005/8/layout/process5"/>
    <dgm:cxn modelId="{4CB64C6E-6D5A-48BC-A367-38578443CF85}" type="presOf" srcId="{1DBC1BFF-0721-4581-A045-F8443EA11A9C}" destId="{8C718135-D12D-4E7C-940F-D7A35841CC16}" srcOrd="0" destOrd="1" presId="urn:microsoft.com/office/officeart/2005/8/layout/process5"/>
    <dgm:cxn modelId="{D0C8F153-2B1C-4E1F-8E6E-4153A2DC8495}" type="presOf" srcId="{BEAA4EFC-665A-4833-931C-861625008542}" destId="{CFFFD8C3-BF2E-4B0B-B57E-ED46984204EB}" srcOrd="0" destOrd="0" presId="urn:microsoft.com/office/officeart/2005/8/layout/process5"/>
    <dgm:cxn modelId="{D76F1C54-7C2C-400C-ADF0-6F78352B6914}" type="presOf" srcId="{D58A9302-6FB0-404C-8035-74628621BCE5}" destId="{307F04B5-3F7F-414F-9178-38093E9BEE4B}" srcOrd="1" destOrd="0" presId="urn:microsoft.com/office/officeart/2005/8/layout/process5"/>
    <dgm:cxn modelId="{9D7B5E74-C0DF-4C81-9F2B-3782649D25C4}" type="presOf" srcId="{F20177A2-B40C-4686-98E3-9A4581710736}" destId="{48579573-7E59-4699-B191-0869B9D520DD}" srcOrd="0" destOrd="0" presId="urn:microsoft.com/office/officeart/2005/8/layout/process5"/>
    <dgm:cxn modelId="{57B26257-EFB1-4AC5-97BA-660C1EEC2412}" srcId="{3B8DDC46-491E-463B-BF2E-3529C059C43C}" destId="{8F1F2EF9-6682-4188-8510-92807AA923D1}" srcOrd="2" destOrd="0" parTransId="{52F8FA90-7B48-49A7-B4EF-14C84E6B9C18}" sibTransId="{C623FA09-73DA-48DB-A8E6-B4E1D5A6A8AC}"/>
    <dgm:cxn modelId="{16D95D78-480E-4708-B966-7BADE2E148FB}" type="presOf" srcId="{DE5B6843-AECB-43BD-9C82-56A0674716D3}" destId="{9A894450-103F-4850-BD1E-3431C5871795}" srcOrd="0" destOrd="0" presId="urn:microsoft.com/office/officeart/2005/8/layout/process5"/>
    <dgm:cxn modelId="{31695E78-C86E-41A6-8E61-F1C27AF5235B}" type="presOf" srcId="{71AF3E9E-4884-4438-8BE4-B26E0B656CFF}" destId="{3F403FF2-AFA8-4879-80C9-81DBC1036975}" srcOrd="0" destOrd="0" presId="urn:microsoft.com/office/officeart/2005/8/layout/process5"/>
    <dgm:cxn modelId="{3A0E4F5A-8994-4E7C-B283-A827E365FAD4}" type="presOf" srcId="{99CD6EB0-7543-4705-802E-62F7D0B2A464}" destId="{83230DD0-0BFD-4E72-B2EA-3F4F491DA8DB}" srcOrd="0" destOrd="0" presId="urn:microsoft.com/office/officeart/2005/8/layout/process5"/>
    <dgm:cxn modelId="{B8CA8D7A-A902-4B33-A3A8-A83EDBD1DEB1}" type="presOf" srcId="{3B8DDC46-491E-463B-BF2E-3529C059C43C}" destId="{8C718135-D12D-4E7C-940F-D7A35841CC16}" srcOrd="0" destOrd="0" presId="urn:microsoft.com/office/officeart/2005/8/layout/process5"/>
    <dgm:cxn modelId="{584C767E-2FB6-44C6-A218-406ADA994534}" type="presOf" srcId="{DF8ECC5C-E8BC-40B9-8CB7-BDCB9EF189A1}" destId="{E9082242-FC9E-4CD7-A44C-B547D00811D2}" srcOrd="1" destOrd="0" presId="urn:microsoft.com/office/officeart/2005/8/layout/process5"/>
    <dgm:cxn modelId="{48BFB47F-CEF1-4087-8BDF-C24F859AD7B9}" type="presOf" srcId="{4D10FE98-9B56-4DE3-BC9D-60413C2510D8}" destId="{17FF11BB-8628-4099-96A2-7FD51D72CEA2}" srcOrd="1" destOrd="0" presId="urn:microsoft.com/office/officeart/2005/8/layout/process5"/>
    <dgm:cxn modelId="{717CFB81-3D5E-458D-870D-D8CAE0B7C661}" srcId="{F20177A2-B40C-4686-98E3-9A4581710736}" destId="{DE5B6843-AECB-43BD-9C82-56A0674716D3}" srcOrd="6" destOrd="0" parTransId="{4A49A713-EFBB-4631-9DBD-6AEC4E6BB575}" sibTransId="{4E1044DD-6EE2-41B9-8CC7-E239FA6EE2EA}"/>
    <dgm:cxn modelId="{933D1283-427B-4D7E-80A3-2A4792AB4208}" type="presOf" srcId="{DF8ECC5C-E8BC-40B9-8CB7-BDCB9EF189A1}" destId="{D1E6317A-7C0B-466C-9FE7-8AC4E56DA22C}" srcOrd="0" destOrd="0" presId="urn:microsoft.com/office/officeart/2005/8/layout/process5"/>
    <dgm:cxn modelId="{6042CB8B-9681-4795-8B7A-935C531B034F}" srcId="{F20177A2-B40C-4686-98E3-9A4581710736}" destId="{68DA21DB-CCEA-421A-9529-21553427B01E}" srcOrd="1" destOrd="0" parTransId="{801BBB78-DB9B-4BBB-8283-C788F063B699}" sibTransId="{4D10FE98-9B56-4DE3-BC9D-60413C2510D8}"/>
    <dgm:cxn modelId="{1E239895-40EB-43E1-AA72-F285002AEA6A}" type="presOf" srcId="{FCD9D583-0395-4CFE-ACCF-83401B845650}" destId="{B5C92FFF-9160-467B-86A1-9D7BEC9689C9}" srcOrd="1" destOrd="0" presId="urn:microsoft.com/office/officeart/2005/8/layout/process5"/>
    <dgm:cxn modelId="{5627D598-BEBD-48A5-AEB7-2B689E481913}" srcId="{3B8DDC46-491E-463B-BF2E-3529C059C43C}" destId="{8CD73121-3158-4338-B10F-74D33A6EC549}" srcOrd="1" destOrd="0" parTransId="{96860BC2-BF6E-4055-B2DC-5FBD6BABC6BF}" sibTransId="{1EC241AA-95A8-402E-BB1D-CB18BFE31021}"/>
    <dgm:cxn modelId="{B16F6D99-4C69-4608-8F35-DD0F092F5DE1}" srcId="{D885389B-4C78-4D2B-A8DC-CEC54DC98E51}" destId="{4AEB48EE-4C14-474F-9B87-6E4ADC55A32C}" srcOrd="0" destOrd="0" parTransId="{77568A17-833E-4413-B3BE-53287510CF05}" sibTransId="{05CF002D-526F-4927-8BF8-74DC6768C1BC}"/>
    <dgm:cxn modelId="{544243A6-7504-4DD4-85D9-E4C5E920BE4B}" type="presOf" srcId="{C6EFBF6C-C999-4E54-B41C-41A11D0C81AF}" destId="{D1A3FDAC-874D-4386-B3DA-49479D2014F0}" srcOrd="0" destOrd="0" presId="urn:microsoft.com/office/officeart/2005/8/layout/process5"/>
    <dgm:cxn modelId="{E0D79FB1-5F50-4C34-B809-0A1683442FB9}" type="presOf" srcId="{740EA412-179C-4E92-A1E4-D06554295FBF}" destId="{9A894450-103F-4850-BD1E-3431C5871795}" srcOrd="0" destOrd="1" presId="urn:microsoft.com/office/officeart/2005/8/layout/process5"/>
    <dgm:cxn modelId="{AFC7A2BA-FF95-4FE7-B7EB-12BEB2E3CD55}" srcId="{F20177A2-B40C-4686-98E3-9A4581710736}" destId="{AA00C22F-F239-4B60-A86D-B4729B1EA95F}" srcOrd="3" destOrd="0" parTransId="{8BED00F8-EDBF-4974-9FFF-54ED088C2C41}" sibTransId="{DF8ECC5C-E8BC-40B9-8CB7-BDCB9EF189A1}"/>
    <dgm:cxn modelId="{814C53BE-BE2C-481C-849F-ACD731911B71}" srcId="{F20177A2-B40C-4686-98E3-9A4581710736}" destId="{D885389B-4C78-4D2B-A8DC-CEC54DC98E51}" srcOrd="7" destOrd="0" parTransId="{C9886A6A-D79E-414E-A14B-C42C4BC7374C}" sibTransId="{7881DCA3-2AE5-4CDC-94A8-E3335BD249F9}"/>
    <dgm:cxn modelId="{6FC8E0C3-7A1C-4B3F-A52A-6D9A54555E2F}" type="presOf" srcId="{B984127E-9891-4701-A018-C47FDC871D02}" destId="{BBF188F4-B3E9-42CB-92EE-EEDB9EBDAE57}" srcOrd="0" destOrd="0" presId="urn:microsoft.com/office/officeart/2005/8/layout/process5"/>
    <dgm:cxn modelId="{894936C5-919B-46D0-8F75-6E7DE5380B34}" type="presOf" srcId="{4AEB48EE-4C14-474F-9B87-6E4ADC55A32C}" destId="{77125BE7-1EAA-46B0-A37B-3B78A5A3C8FE}" srcOrd="0" destOrd="1" presId="urn:microsoft.com/office/officeart/2005/8/layout/process5"/>
    <dgm:cxn modelId="{B8DEE5D0-D7D0-4520-B2BB-6B3655D7CABB}" type="presOf" srcId="{D58A9302-6FB0-404C-8035-74628621BCE5}" destId="{9866583F-35CA-47E4-90D8-1BBF7B2CA273}" srcOrd="0" destOrd="0" presId="urn:microsoft.com/office/officeart/2005/8/layout/process5"/>
    <dgm:cxn modelId="{42C2DFD2-E6C4-4EF3-B72C-5B1CB835FEF0}" type="presOf" srcId="{8F1F2EF9-6682-4188-8510-92807AA923D1}" destId="{8C718135-D12D-4E7C-940F-D7A35841CC16}" srcOrd="0" destOrd="3" presId="urn:microsoft.com/office/officeart/2005/8/layout/process5"/>
    <dgm:cxn modelId="{86C635D8-21E2-4F7C-87FF-4DD668F86D66}" srcId="{F20177A2-B40C-4686-98E3-9A4581710736}" destId="{71AF3E9E-4884-4438-8BE4-B26E0B656CFF}" srcOrd="5" destOrd="0" parTransId="{136C8877-4DA5-4BD3-93BE-5E6B062972BC}" sibTransId="{99CD6EB0-7543-4705-802E-62F7D0B2A464}"/>
    <dgm:cxn modelId="{A3B1BAE6-C79A-4C36-A529-50E66F76CCE8}" type="presOf" srcId="{68DA21DB-CCEA-421A-9529-21553427B01E}" destId="{FB933174-5D73-44D0-A970-83D0636F9B4A}" srcOrd="0" destOrd="0" presId="urn:microsoft.com/office/officeart/2005/8/layout/process5"/>
    <dgm:cxn modelId="{18A530EA-D515-4763-80D7-BAB7C1DDB114}" srcId="{DE5B6843-AECB-43BD-9C82-56A0674716D3}" destId="{740EA412-179C-4E92-A1E4-D06554295FBF}" srcOrd="0" destOrd="0" parTransId="{CD76D49D-0862-4C84-B052-7E1EB465D42F}" sibTransId="{3E228CFA-FA51-4238-9B8C-C9E55C97F07F}"/>
    <dgm:cxn modelId="{04D365F7-E49A-4A09-9D7F-6C5CC1C365E3}" type="presOf" srcId="{4D10FE98-9B56-4DE3-BC9D-60413C2510D8}" destId="{11967A65-B03A-4FFA-8D93-BC835531AFF5}" srcOrd="0" destOrd="0" presId="urn:microsoft.com/office/officeart/2005/8/layout/process5"/>
    <dgm:cxn modelId="{9E3B67FC-C7CF-4049-A567-F1FFE5D694A4}" srcId="{3B8DDC46-491E-463B-BF2E-3529C059C43C}" destId="{E8A04F3E-EC97-495D-B945-64385D91C234}" srcOrd="3" destOrd="0" parTransId="{D203BF2D-57A4-4624-AEAC-7D75B174CA24}" sibTransId="{096DECB7-6154-4DF6-BBE0-387F14244C8C}"/>
    <dgm:cxn modelId="{BA6572FE-8042-4A41-9A44-99DE2F874DDA}" type="presOf" srcId="{4E1044DD-6EE2-41B9-8CC7-E239FA6EE2EA}" destId="{22908C2C-EE73-4939-A54F-8DF455222032}" srcOrd="0" destOrd="0" presId="urn:microsoft.com/office/officeart/2005/8/layout/process5"/>
    <dgm:cxn modelId="{60460F73-2F63-46CD-B0F6-9C4A97E84D18}" type="presParOf" srcId="{48579573-7E59-4699-B191-0869B9D520DD}" destId="{8C718135-D12D-4E7C-940F-D7A35841CC16}" srcOrd="0" destOrd="0" presId="urn:microsoft.com/office/officeart/2005/8/layout/process5"/>
    <dgm:cxn modelId="{100FC671-72D2-428C-8FF2-85460D8F9EC9}" type="presParOf" srcId="{48579573-7E59-4699-B191-0869B9D520DD}" destId="{D1A3FDAC-874D-4386-B3DA-49479D2014F0}" srcOrd="1" destOrd="0" presId="urn:microsoft.com/office/officeart/2005/8/layout/process5"/>
    <dgm:cxn modelId="{67B22DEE-9AB5-4236-9C56-2EA48B8A12D5}" type="presParOf" srcId="{D1A3FDAC-874D-4386-B3DA-49479D2014F0}" destId="{F16F1960-8F85-4773-9E6C-5D8DF13922AD}" srcOrd="0" destOrd="0" presId="urn:microsoft.com/office/officeart/2005/8/layout/process5"/>
    <dgm:cxn modelId="{CEC1B01E-73EE-49A3-8A57-CE6C96CBD80F}" type="presParOf" srcId="{48579573-7E59-4699-B191-0869B9D520DD}" destId="{FB933174-5D73-44D0-A970-83D0636F9B4A}" srcOrd="2" destOrd="0" presId="urn:microsoft.com/office/officeart/2005/8/layout/process5"/>
    <dgm:cxn modelId="{AFF150B8-0243-43D3-8E55-3A5BD1ABC671}" type="presParOf" srcId="{48579573-7E59-4699-B191-0869B9D520DD}" destId="{11967A65-B03A-4FFA-8D93-BC835531AFF5}" srcOrd="3" destOrd="0" presId="urn:microsoft.com/office/officeart/2005/8/layout/process5"/>
    <dgm:cxn modelId="{615D76F0-FFED-4D3F-BAAB-EFBF17D144AB}" type="presParOf" srcId="{11967A65-B03A-4FFA-8D93-BC835531AFF5}" destId="{17FF11BB-8628-4099-96A2-7FD51D72CEA2}" srcOrd="0" destOrd="0" presId="urn:microsoft.com/office/officeart/2005/8/layout/process5"/>
    <dgm:cxn modelId="{C0C7259B-9548-4E7D-BB11-1FD9AA426151}" type="presParOf" srcId="{48579573-7E59-4699-B191-0869B9D520DD}" destId="{CFFFD8C3-BF2E-4B0B-B57E-ED46984204EB}" srcOrd="4" destOrd="0" presId="urn:microsoft.com/office/officeart/2005/8/layout/process5"/>
    <dgm:cxn modelId="{874E7AD7-8049-4EB0-BB88-B8B7D0789E01}" type="presParOf" srcId="{48579573-7E59-4699-B191-0869B9D520DD}" destId="{8655534B-9776-4905-B95A-899EF459E1BF}" srcOrd="5" destOrd="0" presId="urn:microsoft.com/office/officeart/2005/8/layout/process5"/>
    <dgm:cxn modelId="{B4AF31F0-499B-419D-8CEC-10C034B4CDF9}" type="presParOf" srcId="{8655534B-9776-4905-B95A-899EF459E1BF}" destId="{B5C92FFF-9160-467B-86A1-9D7BEC9689C9}" srcOrd="0" destOrd="0" presId="urn:microsoft.com/office/officeart/2005/8/layout/process5"/>
    <dgm:cxn modelId="{482CD26F-796F-4D83-9543-E694BEE0038C}" type="presParOf" srcId="{48579573-7E59-4699-B191-0869B9D520DD}" destId="{319D33C8-9AAD-4CA1-B111-F0B7F14A1524}" srcOrd="6" destOrd="0" presId="urn:microsoft.com/office/officeart/2005/8/layout/process5"/>
    <dgm:cxn modelId="{0F3D73D0-6CDD-4BA8-9718-4AE38BE9F932}" type="presParOf" srcId="{48579573-7E59-4699-B191-0869B9D520DD}" destId="{D1E6317A-7C0B-466C-9FE7-8AC4E56DA22C}" srcOrd="7" destOrd="0" presId="urn:microsoft.com/office/officeart/2005/8/layout/process5"/>
    <dgm:cxn modelId="{2BB394D7-7209-4384-BD72-430A876E8084}" type="presParOf" srcId="{D1E6317A-7C0B-466C-9FE7-8AC4E56DA22C}" destId="{E9082242-FC9E-4CD7-A44C-B547D00811D2}" srcOrd="0" destOrd="0" presId="urn:microsoft.com/office/officeart/2005/8/layout/process5"/>
    <dgm:cxn modelId="{2246CEE4-AA60-4200-9CC4-F155C07FE2A8}" type="presParOf" srcId="{48579573-7E59-4699-B191-0869B9D520DD}" destId="{BBF188F4-B3E9-42CB-92EE-EEDB9EBDAE57}" srcOrd="8" destOrd="0" presId="urn:microsoft.com/office/officeart/2005/8/layout/process5"/>
    <dgm:cxn modelId="{F23A8DC4-B14B-43E9-BF8A-6A40371FD10E}" type="presParOf" srcId="{48579573-7E59-4699-B191-0869B9D520DD}" destId="{9866583F-35CA-47E4-90D8-1BBF7B2CA273}" srcOrd="9" destOrd="0" presId="urn:microsoft.com/office/officeart/2005/8/layout/process5"/>
    <dgm:cxn modelId="{DB9A68D1-2BBE-4BF7-ACAC-D272DFF7FA57}" type="presParOf" srcId="{9866583F-35CA-47E4-90D8-1BBF7B2CA273}" destId="{307F04B5-3F7F-414F-9178-38093E9BEE4B}" srcOrd="0" destOrd="0" presId="urn:microsoft.com/office/officeart/2005/8/layout/process5"/>
    <dgm:cxn modelId="{05343333-C988-479B-8C46-A53418F026B1}" type="presParOf" srcId="{48579573-7E59-4699-B191-0869B9D520DD}" destId="{3F403FF2-AFA8-4879-80C9-81DBC1036975}" srcOrd="10" destOrd="0" presId="urn:microsoft.com/office/officeart/2005/8/layout/process5"/>
    <dgm:cxn modelId="{FA2BD753-219A-4CFD-B955-94E5CC873029}" type="presParOf" srcId="{48579573-7E59-4699-B191-0869B9D520DD}" destId="{83230DD0-0BFD-4E72-B2EA-3F4F491DA8DB}" srcOrd="11" destOrd="0" presId="urn:microsoft.com/office/officeart/2005/8/layout/process5"/>
    <dgm:cxn modelId="{F0A2FE93-C665-4B90-815F-FAB4B4F4B3BD}" type="presParOf" srcId="{83230DD0-0BFD-4E72-B2EA-3F4F491DA8DB}" destId="{BFD93436-CCD1-4A05-ADA1-6A52BBC8D1B8}" srcOrd="0" destOrd="0" presId="urn:microsoft.com/office/officeart/2005/8/layout/process5"/>
    <dgm:cxn modelId="{3923BB2D-DBB9-4807-B469-F10C2DA9C80E}" type="presParOf" srcId="{48579573-7E59-4699-B191-0869B9D520DD}" destId="{9A894450-103F-4850-BD1E-3431C5871795}" srcOrd="12" destOrd="0" presId="urn:microsoft.com/office/officeart/2005/8/layout/process5"/>
    <dgm:cxn modelId="{143FB65D-2519-4E4F-B1B5-03E635A80F0F}" type="presParOf" srcId="{48579573-7E59-4699-B191-0869B9D520DD}" destId="{22908C2C-EE73-4939-A54F-8DF455222032}" srcOrd="13" destOrd="0" presId="urn:microsoft.com/office/officeart/2005/8/layout/process5"/>
    <dgm:cxn modelId="{7489997F-A0F8-4993-8EA1-EC2168E93EB5}" type="presParOf" srcId="{22908C2C-EE73-4939-A54F-8DF455222032}" destId="{85A23430-D237-423E-85CF-73180A54834D}" srcOrd="0" destOrd="0" presId="urn:microsoft.com/office/officeart/2005/8/layout/process5"/>
    <dgm:cxn modelId="{71D5BDBA-4A06-4AC0-9004-92699731E8E1}" type="presParOf" srcId="{48579573-7E59-4699-B191-0869B9D520DD}" destId="{77125BE7-1EAA-46B0-A37B-3B78A5A3C8FE}"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1B6B4E-CF15-438B-B729-82702F827C34}"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BD6A4C9F-E297-4783-A0A4-C27A866877D5}">
      <dgm:prSet/>
      <dgm:spPr/>
      <dgm:t>
        <a:bodyPr/>
        <a:lstStyle/>
        <a:p>
          <a:pPr algn="l"/>
          <a:r>
            <a:rPr lang="en-US" b="1"/>
            <a:t>Foster-Only</a:t>
          </a:r>
        </a:p>
      </dgm:t>
    </dgm:pt>
    <dgm:pt modelId="{8189CB11-6045-4EEB-ACAD-D0BD2A92FB45}" type="parTrans" cxnId="{DFEE2C07-2A8F-44AC-9418-6B3DB306F4E3}">
      <dgm:prSet/>
      <dgm:spPr/>
      <dgm:t>
        <a:bodyPr/>
        <a:lstStyle/>
        <a:p>
          <a:endParaRPr lang="en-US"/>
        </a:p>
      </dgm:t>
    </dgm:pt>
    <dgm:pt modelId="{3FB259E9-4B08-4201-AF23-001DDCFA6287}" type="sibTrans" cxnId="{DFEE2C07-2A8F-44AC-9418-6B3DB306F4E3}">
      <dgm:prSet/>
      <dgm:spPr/>
      <dgm:t>
        <a:bodyPr/>
        <a:lstStyle/>
        <a:p>
          <a:endParaRPr lang="en-US"/>
        </a:p>
      </dgm:t>
    </dgm:pt>
    <dgm:pt modelId="{C7708CBA-9C39-4088-BC0C-D9DC92D8EA10}">
      <dgm:prSet/>
      <dgm:spPr>
        <a:solidFill>
          <a:srgbClr val="FFC000"/>
        </a:solidFill>
        <a:ln>
          <a:solidFill>
            <a:srgbClr val="0070C0"/>
          </a:solidFill>
        </a:ln>
      </dgm:spPr>
      <dgm:t>
        <a:bodyPr/>
        <a:lstStyle/>
        <a:p>
          <a:r>
            <a:rPr lang="en-US"/>
            <a:t>Serves youth ages 0-17 temporarily until they are reunited or placed with kinship</a:t>
          </a:r>
        </a:p>
      </dgm:t>
    </dgm:pt>
    <dgm:pt modelId="{CA8FD702-9ADA-4D95-B488-A9AE0BC37A73}" type="parTrans" cxnId="{09A37A60-1748-4D14-9C9C-8F9BAE1E7AEA}">
      <dgm:prSet/>
      <dgm:spPr/>
      <dgm:t>
        <a:bodyPr/>
        <a:lstStyle/>
        <a:p>
          <a:endParaRPr lang="en-US"/>
        </a:p>
      </dgm:t>
    </dgm:pt>
    <dgm:pt modelId="{29B119F0-59EE-4470-A736-A34F49EC819A}" type="sibTrans" cxnId="{09A37A60-1748-4D14-9C9C-8F9BAE1E7AEA}">
      <dgm:prSet/>
      <dgm:spPr/>
      <dgm:t>
        <a:bodyPr/>
        <a:lstStyle/>
        <a:p>
          <a:endParaRPr lang="en-US"/>
        </a:p>
      </dgm:t>
    </dgm:pt>
    <dgm:pt modelId="{3278EC10-17DC-480E-80DE-3F5E93CC4C45}">
      <dgm:prSet/>
      <dgm:spPr/>
      <dgm:t>
        <a:bodyPr/>
        <a:lstStyle/>
        <a:p>
          <a:pPr algn="l"/>
          <a:r>
            <a:rPr lang="en-US" b="1"/>
            <a:t>Foster-to-Adopt</a:t>
          </a:r>
        </a:p>
      </dgm:t>
    </dgm:pt>
    <dgm:pt modelId="{683AF85F-C685-4CB0-AB92-049B988ED048}" type="parTrans" cxnId="{F9818CE0-D04E-4CEE-89B9-019C0F9C89C6}">
      <dgm:prSet/>
      <dgm:spPr/>
      <dgm:t>
        <a:bodyPr/>
        <a:lstStyle/>
        <a:p>
          <a:endParaRPr lang="en-US"/>
        </a:p>
      </dgm:t>
    </dgm:pt>
    <dgm:pt modelId="{9504538A-199A-453E-84E4-18AB6D9C6C22}" type="sibTrans" cxnId="{F9818CE0-D04E-4CEE-89B9-019C0F9C89C6}">
      <dgm:prSet/>
      <dgm:spPr/>
      <dgm:t>
        <a:bodyPr/>
        <a:lstStyle/>
        <a:p>
          <a:endParaRPr lang="en-US"/>
        </a:p>
      </dgm:t>
    </dgm:pt>
    <dgm:pt modelId="{6CF6AD18-63B9-4141-ABC0-3BA8951B8103}">
      <dgm:prSet/>
      <dgm:spPr>
        <a:solidFill>
          <a:srgbClr val="FFC000"/>
        </a:solidFill>
        <a:ln>
          <a:solidFill>
            <a:srgbClr val="0070C0"/>
          </a:solidFill>
        </a:ln>
      </dgm:spPr>
      <dgm:t>
        <a:bodyPr/>
        <a:lstStyle/>
        <a:p>
          <a:pPr rtl="0"/>
          <a:r>
            <a:rPr lang="en-US"/>
            <a:t>Serves youth ages 0-17</a:t>
          </a:r>
          <a:r>
            <a:rPr lang="en-US">
              <a:latin typeface="Calibri"/>
            </a:rPr>
            <a:t>. The youth are fostered with hope of adoption, but there is a chance of reunification or kinship.</a:t>
          </a:r>
          <a:endParaRPr lang="en-US"/>
        </a:p>
      </dgm:t>
    </dgm:pt>
    <dgm:pt modelId="{6FE0D5F4-5A01-4591-BC9D-4EA731B7A7B1}" type="parTrans" cxnId="{9FC7B36E-EE7F-452B-947F-B8F4D19F0BCB}">
      <dgm:prSet/>
      <dgm:spPr/>
      <dgm:t>
        <a:bodyPr/>
        <a:lstStyle/>
        <a:p>
          <a:endParaRPr lang="en-US"/>
        </a:p>
      </dgm:t>
    </dgm:pt>
    <dgm:pt modelId="{3241204C-9C17-49AA-A937-0B5360B86A0E}" type="sibTrans" cxnId="{9FC7B36E-EE7F-452B-947F-B8F4D19F0BCB}">
      <dgm:prSet/>
      <dgm:spPr/>
      <dgm:t>
        <a:bodyPr/>
        <a:lstStyle/>
        <a:p>
          <a:endParaRPr lang="en-US"/>
        </a:p>
      </dgm:t>
    </dgm:pt>
    <dgm:pt modelId="{5902DAE2-8577-4255-8DCF-7974B5656CEB}">
      <dgm:prSet/>
      <dgm:spPr/>
      <dgm:t>
        <a:bodyPr/>
        <a:lstStyle/>
        <a:p>
          <a:pPr algn="l"/>
          <a:r>
            <a:rPr lang="en-US" b="1"/>
            <a:t>Straight Adopt</a:t>
          </a:r>
        </a:p>
      </dgm:t>
    </dgm:pt>
    <dgm:pt modelId="{8EB5B23C-F16B-4CDA-B190-F4BE766524CF}" type="parTrans" cxnId="{FE98D3DE-8AF5-42DF-9047-7C1820709811}">
      <dgm:prSet/>
      <dgm:spPr/>
      <dgm:t>
        <a:bodyPr/>
        <a:lstStyle/>
        <a:p>
          <a:endParaRPr lang="en-US"/>
        </a:p>
      </dgm:t>
    </dgm:pt>
    <dgm:pt modelId="{B8EE378C-499E-4D2A-BB57-7BD63A373AA6}" type="sibTrans" cxnId="{FE98D3DE-8AF5-42DF-9047-7C1820709811}">
      <dgm:prSet/>
      <dgm:spPr/>
      <dgm:t>
        <a:bodyPr/>
        <a:lstStyle/>
        <a:p>
          <a:endParaRPr lang="en-US"/>
        </a:p>
      </dgm:t>
    </dgm:pt>
    <dgm:pt modelId="{300E0830-ED1B-4D51-B438-9D20CFDEBD2D}">
      <dgm:prSet/>
      <dgm:spPr>
        <a:solidFill>
          <a:srgbClr val="FFC000"/>
        </a:solidFill>
        <a:ln>
          <a:solidFill>
            <a:srgbClr val="0070C0"/>
          </a:solidFill>
        </a:ln>
      </dgm:spPr>
      <dgm:t>
        <a:bodyPr/>
        <a:lstStyle/>
        <a:p>
          <a:r>
            <a:rPr lang="en-US"/>
            <a:t>Adoption of a youth in foster care whose parent’s rights are already terminated</a:t>
          </a:r>
        </a:p>
      </dgm:t>
    </dgm:pt>
    <dgm:pt modelId="{33343C3E-81D4-4903-A726-81694C4B4E4A}" type="parTrans" cxnId="{A64A9F9C-D8E7-4E44-9224-ED128079B352}">
      <dgm:prSet/>
      <dgm:spPr/>
      <dgm:t>
        <a:bodyPr/>
        <a:lstStyle/>
        <a:p>
          <a:endParaRPr lang="en-US"/>
        </a:p>
      </dgm:t>
    </dgm:pt>
    <dgm:pt modelId="{372981F7-CDE5-458B-9C4E-6C239A352DE7}" type="sibTrans" cxnId="{A64A9F9C-D8E7-4E44-9224-ED128079B352}">
      <dgm:prSet/>
      <dgm:spPr/>
      <dgm:t>
        <a:bodyPr/>
        <a:lstStyle/>
        <a:p>
          <a:endParaRPr lang="en-US"/>
        </a:p>
      </dgm:t>
    </dgm:pt>
    <dgm:pt modelId="{92AAFE7C-79EE-4EE0-B81A-05D3704054E2}">
      <dgm:prSet/>
      <dgm:spPr>
        <a:noFill/>
      </dgm:spPr>
      <dgm:t>
        <a:bodyPr/>
        <a:lstStyle/>
        <a:p>
          <a:pPr algn="l"/>
          <a:r>
            <a:rPr lang="en-US" b="1"/>
            <a:t>Kinship</a:t>
          </a:r>
        </a:p>
      </dgm:t>
    </dgm:pt>
    <dgm:pt modelId="{C154120B-99E1-4A43-8197-CC967CC07EB3}" type="parTrans" cxnId="{6BDF01FC-0FA9-48EC-83CE-C410552B86E5}">
      <dgm:prSet/>
      <dgm:spPr/>
      <dgm:t>
        <a:bodyPr/>
        <a:lstStyle/>
        <a:p>
          <a:endParaRPr lang="en-US"/>
        </a:p>
      </dgm:t>
    </dgm:pt>
    <dgm:pt modelId="{86D3ADA5-CEBF-4C93-921C-9D24F9438AB9}" type="sibTrans" cxnId="{6BDF01FC-0FA9-48EC-83CE-C410552B86E5}">
      <dgm:prSet/>
      <dgm:spPr/>
      <dgm:t>
        <a:bodyPr/>
        <a:lstStyle/>
        <a:p>
          <a:endParaRPr lang="en-US"/>
        </a:p>
      </dgm:t>
    </dgm:pt>
    <dgm:pt modelId="{99ECC871-D9EA-4146-BB95-5AD4F01D8CEB}">
      <dgm:prSet/>
      <dgm:spPr>
        <a:solidFill>
          <a:srgbClr val="FFC000"/>
        </a:solidFill>
        <a:ln>
          <a:solidFill>
            <a:srgbClr val="0070C0"/>
          </a:solidFill>
        </a:ln>
      </dgm:spPr>
      <dgm:t>
        <a:bodyPr/>
        <a:lstStyle/>
        <a:p>
          <a:pPr rtl="0"/>
          <a:r>
            <a:rPr lang="en-US">
              <a:latin typeface="Calibri"/>
            </a:rPr>
            <a:t>When youth </a:t>
          </a:r>
          <a:r>
            <a:rPr lang="en-US"/>
            <a:t>in foster care are placed in the home of relatives or “fictive” kin</a:t>
          </a:r>
          <a:r>
            <a:rPr lang="en-US">
              <a:latin typeface="Calibri"/>
            </a:rPr>
            <a:t> </a:t>
          </a:r>
          <a:endParaRPr lang="en-US"/>
        </a:p>
      </dgm:t>
    </dgm:pt>
    <dgm:pt modelId="{0D66D884-EB68-48ED-872B-8944149F1DF4}" type="parTrans" cxnId="{78868550-5B04-4BF0-B44E-E4805D11BF5D}">
      <dgm:prSet/>
      <dgm:spPr/>
      <dgm:t>
        <a:bodyPr/>
        <a:lstStyle/>
        <a:p>
          <a:endParaRPr lang="en-US"/>
        </a:p>
      </dgm:t>
    </dgm:pt>
    <dgm:pt modelId="{FEC90BAD-C090-4753-AB15-0F6BAFAA51F4}" type="sibTrans" cxnId="{78868550-5B04-4BF0-B44E-E4805D11BF5D}">
      <dgm:prSet/>
      <dgm:spPr/>
      <dgm:t>
        <a:bodyPr/>
        <a:lstStyle/>
        <a:p>
          <a:endParaRPr lang="en-US"/>
        </a:p>
      </dgm:t>
    </dgm:pt>
    <dgm:pt modelId="{4472C5D7-3D85-4866-B432-31FDF0839FE7}">
      <dgm:prSet phldr="0"/>
      <dgm:spPr>
        <a:noFill/>
        <a:ln>
          <a:noFill/>
        </a:ln>
      </dgm:spPr>
      <dgm:t>
        <a:bodyPr/>
        <a:lstStyle/>
        <a:p>
          <a:pPr algn="l" rtl="0"/>
          <a:r>
            <a:rPr lang="en-US" b="1">
              <a:latin typeface="Calibri"/>
            </a:rPr>
            <a:t>Special Populations</a:t>
          </a:r>
          <a:endParaRPr lang="en-US" b="1"/>
        </a:p>
      </dgm:t>
    </dgm:pt>
    <dgm:pt modelId="{28B6A681-969B-41F9-9358-AE34CA46D20F}" type="parTrans" cxnId="{747FB855-CB2A-4845-B15A-59B8EC1C7085}">
      <dgm:prSet/>
      <dgm:spPr/>
      <dgm:t>
        <a:bodyPr/>
        <a:lstStyle/>
        <a:p>
          <a:endParaRPr lang="en-US"/>
        </a:p>
      </dgm:t>
    </dgm:pt>
    <dgm:pt modelId="{BF37FC80-E971-4FCB-8C51-2F708EA88489}" type="sibTrans" cxnId="{747FB855-CB2A-4845-B15A-59B8EC1C7085}">
      <dgm:prSet/>
      <dgm:spPr/>
      <dgm:t>
        <a:bodyPr/>
        <a:lstStyle/>
        <a:p>
          <a:endParaRPr lang="en-US"/>
        </a:p>
      </dgm:t>
    </dgm:pt>
    <dgm:pt modelId="{41B3A340-E2DB-45CE-8036-BD3B2D3C35BC}">
      <dgm:prSet phldr="0"/>
      <dgm:spPr>
        <a:solidFill>
          <a:srgbClr val="FFC000"/>
        </a:solidFill>
        <a:ln>
          <a:solidFill>
            <a:srgbClr val="0070C0"/>
          </a:solidFill>
        </a:ln>
      </dgm:spPr>
      <dgm:t>
        <a:bodyPr/>
        <a:lstStyle/>
        <a:p>
          <a:pPr rtl="0"/>
          <a:r>
            <a:rPr lang="en-US">
              <a:latin typeface="Calibri"/>
            </a:rPr>
            <a:t> PMN</a:t>
          </a:r>
          <a:endParaRPr lang="en-US"/>
        </a:p>
      </dgm:t>
    </dgm:pt>
    <dgm:pt modelId="{79EF58D6-9D10-4627-9EF4-4DC535133AAF}" type="parTrans" cxnId="{9DD91138-2930-4F9F-B744-0E64291CE0EF}">
      <dgm:prSet/>
      <dgm:spPr/>
      <dgm:t>
        <a:bodyPr/>
        <a:lstStyle/>
        <a:p>
          <a:endParaRPr lang="en-US"/>
        </a:p>
      </dgm:t>
    </dgm:pt>
    <dgm:pt modelId="{96F3C872-2353-4F91-B2D6-F051FAFE4BA4}" type="sibTrans" cxnId="{9DD91138-2930-4F9F-B744-0E64291CE0EF}">
      <dgm:prSet/>
      <dgm:spPr/>
      <dgm:t>
        <a:bodyPr/>
        <a:lstStyle/>
        <a:p>
          <a:endParaRPr lang="en-US"/>
        </a:p>
      </dgm:t>
    </dgm:pt>
    <dgm:pt modelId="{E4A0E3E1-8085-466B-A883-6DF1D012B694}" type="pres">
      <dgm:prSet presAssocID="{D01B6B4E-CF15-438B-B729-82702F827C34}" presName="Name0" presStyleCnt="0">
        <dgm:presLayoutVars>
          <dgm:dir/>
          <dgm:animLvl val="lvl"/>
          <dgm:resizeHandles val="exact"/>
        </dgm:presLayoutVars>
      </dgm:prSet>
      <dgm:spPr/>
    </dgm:pt>
    <dgm:pt modelId="{0C146F27-5579-429C-A474-69E0F2E7B425}" type="pres">
      <dgm:prSet presAssocID="{BD6A4C9F-E297-4783-A0A4-C27A866877D5}" presName="linNode" presStyleCnt="0"/>
      <dgm:spPr/>
    </dgm:pt>
    <dgm:pt modelId="{3C10A141-0487-46CE-845C-79C0A04B677E}" type="pres">
      <dgm:prSet presAssocID="{BD6A4C9F-E297-4783-A0A4-C27A866877D5}" presName="parTx" presStyleLbl="revTx" presStyleIdx="0" presStyleCnt="5">
        <dgm:presLayoutVars>
          <dgm:chMax val="1"/>
          <dgm:bulletEnabled val="1"/>
        </dgm:presLayoutVars>
      </dgm:prSet>
      <dgm:spPr/>
    </dgm:pt>
    <dgm:pt modelId="{1349F02B-21E3-420F-88D9-D8EB31219DD9}" type="pres">
      <dgm:prSet presAssocID="{BD6A4C9F-E297-4783-A0A4-C27A866877D5}" presName="bracket" presStyleLbl="parChTrans1D1" presStyleIdx="0" presStyleCnt="5"/>
      <dgm:spPr/>
    </dgm:pt>
    <dgm:pt modelId="{C7FA8BE0-30A9-4486-957C-D92A1D820F68}" type="pres">
      <dgm:prSet presAssocID="{BD6A4C9F-E297-4783-A0A4-C27A866877D5}" presName="spH" presStyleCnt="0"/>
      <dgm:spPr/>
    </dgm:pt>
    <dgm:pt modelId="{331FD7E2-8D54-423E-B2E7-D758F203FD39}" type="pres">
      <dgm:prSet presAssocID="{BD6A4C9F-E297-4783-A0A4-C27A866877D5}" presName="desTx" presStyleLbl="node1" presStyleIdx="0" presStyleCnt="5">
        <dgm:presLayoutVars>
          <dgm:bulletEnabled val="1"/>
        </dgm:presLayoutVars>
      </dgm:prSet>
      <dgm:spPr/>
    </dgm:pt>
    <dgm:pt modelId="{CA214349-16A0-4833-AE3F-3A976C98F1DE}" type="pres">
      <dgm:prSet presAssocID="{3FB259E9-4B08-4201-AF23-001DDCFA6287}" presName="spV" presStyleCnt="0"/>
      <dgm:spPr/>
    </dgm:pt>
    <dgm:pt modelId="{458E834A-4F54-4A72-BC25-122B51D93F25}" type="pres">
      <dgm:prSet presAssocID="{3278EC10-17DC-480E-80DE-3F5E93CC4C45}" presName="linNode" presStyleCnt="0"/>
      <dgm:spPr/>
    </dgm:pt>
    <dgm:pt modelId="{D6AC80F9-1921-4C7E-ADCF-2E1AF64124C3}" type="pres">
      <dgm:prSet presAssocID="{3278EC10-17DC-480E-80DE-3F5E93CC4C45}" presName="parTx" presStyleLbl="revTx" presStyleIdx="1" presStyleCnt="5">
        <dgm:presLayoutVars>
          <dgm:chMax val="1"/>
          <dgm:bulletEnabled val="1"/>
        </dgm:presLayoutVars>
      </dgm:prSet>
      <dgm:spPr/>
    </dgm:pt>
    <dgm:pt modelId="{5D46242A-0951-466E-A396-AF8EA90C4CA7}" type="pres">
      <dgm:prSet presAssocID="{3278EC10-17DC-480E-80DE-3F5E93CC4C45}" presName="bracket" presStyleLbl="parChTrans1D1" presStyleIdx="1" presStyleCnt="5"/>
      <dgm:spPr/>
    </dgm:pt>
    <dgm:pt modelId="{4D51D813-926E-4C4A-BFBB-A3FD1041BBBC}" type="pres">
      <dgm:prSet presAssocID="{3278EC10-17DC-480E-80DE-3F5E93CC4C45}" presName="spH" presStyleCnt="0"/>
      <dgm:spPr/>
    </dgm:pt>
    <dgm:pt modelId="{81BF51F8-DF82-46D4-AC06-4D3D006004C5}" type="pres">
      <dgm:prSet presAssocID="{3278EC10-17DC-480E-80DE-3F5E93CC4C45}" presName="desTx" presStyleLbl="node1" presStyleIdx="1" presStyleCnt="5">
        <dgm:presLayoutVars>
          <dgm:bulletEnabled val="1"/>
        </dgm:presLayoutVars>
      </dgm:prSet>
      <dgm:spPr/>
    </dgm:pt>
    <dgm:pt modelId="{25329AB0-34AC-4260-8979-4D97A8F04892}" type="pres">
      <dgm:prSet presAssocID="{9504538A-199A-453E-84E4-18AB6D9C6C22}" presName="spV" presStyleCnt="0"/>
      <dgm:spPr/>
    </dgm:pt>
    <dgm:pt modelId="{E5D4C646-3E53-4DC0-8340-33EDF7966C88}" type="pres">
      <dgm:prSet presAssocID="{5902DAE2-8577-4255-8DCF-7974B5656CEB}" presName="linNode" presStyleCnt="0"/>
      <dgm:spPr/>
    </dgm:pt>
    <dgm:pt modelId="{A416201C-7435-4ED2-89B5-1F68A8B15A9E}" type="pres">
      <dgm:prSet presAssocID="{5902DAE2-8577-4255-8DCF-7974B5656CEB}" presName="parTx" presStyleLbl="revTx" presStyleIdx="2" presStyleCnt="5">
        <dgm:presLayoutVars>
          <dgm:chMax val="1"/>
          <dgm:bulletEnabled val="1"/>
        </dgm:presLayoutVars>
      </dgm:prSet>
      <dgm:spPr/>
    </dgm:pt>
    <dgm:pt modelId="{1277E47C-DE2F-4D9B-880F-443201631293}" type="pres">
      <dgm:prSet presAssocID="{5902DAE2-8577-4255-8DCF-7974B5656CEB}" presName="bracket" presStyleLbl="parChTrans1D1" presStyleIdx="2" presStyleCnt="5"/>
      <dgm:spPr/>
    </dgm:pt>
    <dgm:pt modelId="{2053F90E-B558-467B-B057-186466D1C829}" type="pres">
      <dgm:prSet presAssocID="{5902DAE2-8577-4255-8DCF-7974B5656CEB}" presName="spH" presStyleCnt="0"/>
      <dgm:spPr/>
    </dgm:pt>
    <dgm:pt modelId="{BC7EA62A-242E-4AF0-B045-D65D4E2887CA}" type="pres">
      <dgm:prSet presAssocID="{5902DAE2-8577-4255-8DCF-7974B5656CEB}" presName="desTx" presStyleLbl="node1" presStyleIdx="2" presStyleCnt="5">
        <dgm:presLayoutVars>
          <dgm:bulletEnabled val="1"/>
        </dgm:presLayoutVars>
      </dgm:prSet>
      <dgm:spPr/>
    </dgm:pt>
    <dgm:pt modelId="{0A86B463-F26E-4AC4-9738-1B21377CC919}" type="pres">
      <dgm:prSet presAssocID="{B8EE378C-499E-4D2A-BB57-7BD63A373AA6}" presName="spV" presStyleCnt="0"/>
      <dgm:spPr/>
    </dgm:pt>
    <dgm:pt modelId="{866D39BA-B92E-46B2-A1C2-10561EE2EBA0}" type="pres">
      <dgm:prSet presAssocID="{92AAFE7C-79EE-4EE0-B81A-05D3704054E2}" presName="linNode" presStyleCnt="0"/>
      <dgm:spPr/>
    </dgm:pt>
    <dgm:pt modelId="{E79BD091-ACE0-4BF9-800F-B8AD1DCF3C7D}" type="pres">
      <dgm:prSet presAssocID="{92AAFE7C-79EE-4EE0-B81A-05D3704054E2}" presName="parTx" presStyleLbl="revTx" presStyleIdx="3" presStyleCnt="5">
        <dgm:presLayoutVars>
          <dgm:chMax val="1"/>
          <dgm:bulletEnabled val="1"/>
        </dgm:presLayoutVars>
      </dgm:prSet>
      <dgm:spPr/>
    </dgm:pt>
    <dgm:pt modelId="{AAC0F63B-BD9A-48B6-A717-350A4AB937CA}" type="pres">
      <dgm:prSet presAssocID="{92AAFE7C-79EE-4EE0-B81A-05D3704054E2}" presName="bracket" presStyleLbl="parChTrans1D1" presStyleIdx="3" presStyleCnt="5"/>
      <dgm:spPr/>
    </dgm:pt>
    <dgm:pt modelId="{E5A4AFE3-B670-4E81-A074-3BF17FB2B5BA}" type="pres">
      <dgm:prSet presAssocID="{92AAFE7C-79EE-4EE0-B81A-05D3704054E2}" presName="spH" presStyleCnt="0"/>
      <dgm:spPr/>
    </dgm:pt>
    <dgm:pt modelId="{30943600-358F-4D17-8A5C-F4EDCA68228A}" type="pres">
      <dgm:prSet presAssocID="{92AAFE7C-79EE-4EE0-B81A-05D3704054E2}" presName="desTx" presStyleLbl="node1" presStyleIdx="3" presStyleCnt="5">
        <dgm:presLayoutVars>
          <dgm:bulletEnabled val="1"/>
        </dgm:presLayoutVars>
      </dgm:prSet>
      <dgm:spPr/>
    </dgm:pt>
    <dgm:pt modelId="{5CC8302E-FFE0-4648-A95F-3957F9907A00}" type="pres">
      <dgm:prSet presAssocID="{86D3ADA5-CEBF-4C93-921C-9D24F9438AB9}" presName="spV" presStyleCnt="0"/>
      <dgm:spPr/>
    </dgm:pt>
    <dgm:pt modelId="{9673E4FB-6191-4BA9-849E-F58F0BD3E508}" type="pres">
      <dgm:prSet presAssocID="{4472C5D7-3D85-4866-B432-31FDF0839FE7}" presName="linNode" presStyleCnt="0"/>
      <dgm:spPr/>
    </dgm:pt>
    <dgm:pt modelId="{D0DFE5A6-7F66-40F2-93BA-8467E4EF8A09}" type="pres">
      <dgm:prSet presAssocID="{4472C5D7-3D85-4866-B432-31FDF0839FE7}" presName="parTx" presStyleLbl="revTx" presStyleIdx="4" presStyleCnt="5">
        <dgm:presLayoutVars>
          <dgm:chMax val="1"/>
          <dgm:bulletEnabled val="1"/>
        </dgm:presLayoutVars>
      </dgm:prSet>
      <dgm:spPr/>
    </dgm:pt>
    <dgm:pt modelId="{0DE8E177-07AC-4BFD-9BEA-D40FA10FF5ED}" type="pres">
      <dgm:prSet presAssocID="{4472C5D7-3D85-4866-B432-31FDF0839FE7}" presName="bracket" presStyleLbl="parChTrans1D1" presStyleIdx="4" presStyleCnt="5"/>
      <dgm:spPr/>
    </dgm:pt>
    <dgm:pt modelId="{5104451A-9F8B-4610-9747-E9F50FBCAEF8}" type="pres">
      <dgm:prSet presAssocID="{4472C5D7-3D85-4866-B432-31FDF0839FE7}" presName="spH" presStyleCnt="0"/>
      <dgm:spPr/>
    </dgm:pt>
    <dgm:pt modelId="{80105E68-E8CE-4F15-9312-F20EFAE5AD8F}" type="pres">
      <dgm:prSet presAssocID="{4472C5D7-3D85-4866-B432-31FDF0839FE7}" presName="desTx" presStyleLbl="node1" presStyleIdx="4" presStyleCnt="5">
        <dgm:presLayoutVars>
          <dgm:bulletEnabled val="1"/>
        </dgm:presLayoutVars>
      </dgm:prSet>
      <dgm:spPr/>
    </dgm:pt>
  </dgm:ptLst>
  <dgm:cxnLst>
    <dgm:cxn modelId="{DFEE2C07-2A8F-44AC-9418-6B3DB306F4E3}" srcId="{D01B6B4E-CF15-438B-B729-82702F827C34}" destId="{BD6A4C9F-E297-4783-A0A4-C27A866877D5}" srcOrd="0" destOrd="0" parTransId="{8189CB11-6045-4EEB-ACAD-D0BD2A92FB45}" sibTransId="{3FB259E9-4B08-4201-AF23-001DDCFA6287}"/>
    <dgm:cxn modelId="{9DD91138-2930-4F9F-B744-0E64291CE0EF}" srcId="{4472C5D7-3D85-4866-B432-31FDF0839FE7}" destId="{41B3A340-E2DB-45CE-8036-BD3B2D3C35BC}" srcOrd="0" destOrd="0" parTransId="{79EF58D6-9D10-4627-9EF4-4DC535133AAF}" sibTransId="{96F3C872-2353-4F91-B2D6-F051FAFE4BA4}"/>
    <dgm:cxn modelId="{4A9DD35C-E380-44DE-8890-BDC6358AF5AC}" type="presOf" srcId="{99ECC871-D9EA-4146-BB95-5AD4F01D8CEB}" destId="{30943600-358F-4D17-8A5C-F4EDCA68228A}" srcOrd="0" destOrd="0" presId="urn:diagrams.loki3.com/BracketList"/>
    <dgm:cxn modelId="{09A37A60-1748-4D14-9C9C-8F9BAE1E7AEA}" srcId="{BD6A4C9F-E297-4783-A0A4-C27A866877D5}" destId="{C7708CBA-9C39-4088-BC0C-D9DC92D8EA10}" srcOrd="0" destOrd="0" parTransId="{CA8FD702-9ADA-4D95-B488-A9AE0BC37A73}" sibTransId="{29B119F0-59EE-4470-A736-A34F49EC819A}"/>
    <dgm:cxn modelId="{28B1E845-CE96-4D40-B49D-6CC146D73B3B}" type="presOf" srcId="{C7708CBA-9C39-4088-BC0C-D9DC92D8EA10}" destId="{331FD7E2-8D54-423E-B2E7-D758F203FD39}" srcOrd="0" destOrd="0" presId="urn:diagrams.loki3.com/BracketList"/>
    <dgm:cxn modelId="{7C9C3E49-6136-4F23-A9D3-7ECF8FD94923}" type="presOf" srcId="{300E0830-ED1B-4D51-B438-9D20CFDEBD2D}" destId="{BC7EA62A-242E-4AF0-B045-D65D4E2887CA}" srcOrd="0" destOrd="0" presId="urn:diagrams.loki3.com/BracketList"/>
    <dgm:cxn modelId="{CAEE604C-382C-4126-984D-9C86974442AF}" type="presOf" srcId="{6CF6AD18-63B9-4141-ABC0-3BA8951B8103}" destId="{81BF51F8-DF82-46D4-AC06-4D3D006004C5}" srcOrd="0" destOrd="0" presId="urn:diagrams.loki3.com/BracketList"/>
    <dgm:cxn modelId="{9FC7B36E-EE7F-452B-947F-B8F4D19F0BCB}" srcId="{3278EC10-17DC-480E-80DE-3F5E93CC4C45}" destId="{6CF6AD18-63B9-4141-ABC0-3BA8951B8103}" srcOrd="0" destOrd="0" parTransId="{6FE0D5F4-5A01-4591-BC9D-4EA731B7A7B1}" sibTransId="{3241204C-9C17-49AA-A937-0B5360B86A0E}"/>
    <dgm:cxn modelId="{78868550-5B04-4BF0-B44E-E4805D11BF5D}" srcId="{92AAFE7C-79EE-4EE0-B81A-05D3704054E2}" destId="{99ECC871-D9EA-4146-BB95-5AD4F01D8CEB}" srcOrd="0" destOrd="0" parTransId="{0D66D884-EB68-48ED-872B-8944149F1DF4}" sibTransId="{FEC90BAD-C090-4753-AB15-0F6BAFAA51F4}"/>
    <dgm:cxn modelId="{F01EA251-6B00-4766-A92A-C83C7F852713}" type="presOf" srcId="{92AAFE7C-79EE-4EE0-B81A-05D3704054E2}" destId="{E79BD091-ACE0-4BF9-800F-B8AD1DCF3C7D}" srcOrd="0" destOrd="0" presId="urn:diagrams.loki3.com/BracketList"/>
    <dgm:cxn modelId="{E281D951-B5AD-4864-AAEE-FD5632A8866A}" type="presOf" srcId="{D01B6B4E-CF15-438B-B729-82702F827C34}" destId="{E4A0E3E1-8085-466B-A883-6DF1D012B694}" srcOrd="0" destOrd="0" presId="urn:diagrams.loki3.com/BracketList"/>
    <dgm:cxn modelId="{747FB855-CB2A-4845-B15A-59B8EC1C7085}" srcId="{D01B6B4E-CF15-438B-B729-82702F827C34}" destId="{4472C5D7-3D85-4866-B432-31FDF0839FE7}" srcOrd="4" destOrd="0" parTransId="{28B6A681-969B-41F9-9358-AE34CA46D20F}" sibTransId="{BF37FC80-E971-4FCB-8C51-2F708EA88489}"/>
    <dgm:cxn modelId="{49FBF784-453F-48A7-9960-CCAF03B0777E}" type="presOf" srcId="{5902DAE2-8577-4255-8DCF-7974B5656CEB}" destId="{A416201C-7435-4ED2-89B5-1F68A8B15A9E}" srcOrd="0" destOrd="0" presId="urn:diagrams.loki3.com/BracketList"/>
    <dgm:cxn modelId="{A64A9F9C-D8E7-4E44-9224-ED128079B352}" srcId="{5902DAE2-8577-4255-8DCF-7974B5656CEB}" destId="{300E0830-ED1B-4D51-B438-9D20CFDEBD2D}" srcOrd="0" destOrd="0" parTransId="{33343C3E-81D4-4903-A726-81694C4B4E4A}" sibTransId="{372981F7-CDE5-458B-9C4E-6C239A352DE7}"/>
    <dgm:cxn modelId="{7C9A57AD-E4FE-46F7-ACD6-550BB5D6E8C3}" type="presOf" srcId="{BD6A4C9F-E297-4783-A0A4-C27A866877D5}" destId="{3C10A141-0487-46CE-845C-79C0A04B677E}" srcOrd="0" destOrd="0" presId="urn:diagrams.loki3.com/BracketList"/>
    <dgm:cxn modelId="{FBBF72B4-A663-4F3F-A04C-CCC69903D284}" type="presOf" srcId="{41B3A340-E2DB-45CE-8036-BD3B2D3C35BC}" destId="{80105E68-E8CE-4F15-9312-F20EFAE5AD8F}" srcOrd="0" destOrd="0" presId="urn:diagrams.loki3.com/BracketList"/>
    <dgm:cxn modelId="{C8B3A6BA-47ED-473D-B124-6EEC3D8AEBD1}" type="presOf" srcId="{3278EC10-17DC-480E-80DE-3F5E93CC4C45}" destId="{D6AC80F9-1921-4C7E-ADCF-2E1AF64124C3}" srcOrd="0" destOrd="0" presId="urn:diagrams.loki3.com/BracketList"/>
    <dgm:cxn modelId="{50E1C2D9-D13F-4CA4-A3AB-FFB8E0EA45A1}" type="presOf" srcId="{4472C5D7-3D85-4866-B432-31FDF0839FE7}" destId="{D0DFE5A6-7F66-40F2-93BA-8467E4EF8A09}" srcOrd="0" destOrd="0" presId="urn:diagrams.loki3.com/BracketList"/>
    <dgm:cxn modelId="{FE98D3DE-8AF5-42DF-9047-7C1820709811}" srcId="{D01B6B4E-CF15-438B-B729-82702F827C34}" destId="{5902DAE2-8577-4255-8DCF-7974B5656CEB}" srcOrd="2" destOrd="0" parTransId="{8EB5B23C-F16B-4CDA-B190-F4BE766524CF}" sibTransId="{B8EE378C-499E-4D2A-BB57-7BD63A373AA6}"/>
    <dgm:cxn modelId="{F9818CE0-D04E-4CEE-89B9-019C0F9C89C6}" srcId="{D01B6B4E-CF15-438B-B729-82702F827C34}" destId="{3278EC10-17DC-480E-80DE-3F5E93CC4C45}" srcOrd="1" destOrd="0" parTransId="{683AF85F-C685-4CB0-AB92-049B988ED048}" sibTransId="{9504538A-199A-453E-84E4-18AB6D9C6C22}"/>
    <dgm:cxn modelId="{6BDF01FC-0FA9-48EC-83CE-C410552B86E5}" srcId="{D01B6B4E-CF15-438B-B729-82702F827C34}" destId="{92AAFE7C-79EE-4EE0-B81A-05D3704054E2}" srcOrd="3" destOrd="0" parTransId="{C154120B-99E1-4A43-8197-CC967CC07EB3}" sibTransId="{86D3ADA5-CEBF-4C93-921C-9D24F9438AB9}"/>
    <dgm:cxn modelId="{7861C702-E0C3-4FCE-8194-534198694316}" type="presParOf" srcId="{E4A0E3E1-8085-466B-A883-6DF1D012B694}" destId="{0C146F27-5579-429C-A474-69E0F2E7B425}" srcOrd="0" destOrd="0" presId="urn:diagrams.loki3.com/BracketList"/>
    <dgm:cxn modelId="{F189F9CB-830A-41BD-B18F-1ADA945FC83A}" type="presParOf" srcId="{0C146F27-5579-429C-A474-69E0F2E7B425}" destId="{3C10A141-0487-46CE-845C-79C0A04B677E}" srcOrd="0" destOrd="0" presId="urn:diagrams.loki3.com/BracketList"/>
    <dgm:cxn modelId="{05CF75AB-5121-4A80-9F26-7A9D4B9086A1}" type="presParOf" srcId="{0C146F27-5579-429C-A474-69E0F2E7B425}" destId="{1349F02B-21E3-420F-88D9-D8EB31219DD9}" srcOrd="1" destOrd="0" presId="urn:diagrams.loki3.com/BracketList"/>
    <dgm:cxn modelId="{BDE146DE-0901-446B-8D25-37F7B3EB7F1B}" type="presParOf" srcId="{0C146F27-5579-429C-A474-69E0F2E7B425}" destId="{C7FA8BE0-30A9-4486-957C-D92A1D820F68}" srcOrd="2" destOrd="0" presId="urn:diagrams.loki3.com/BracketList"/>
    <dgm:cxn modelId="{C0DC29FE-B2E4-4A80-858E-C91212CDE223}" type="presParOf" srcId="{0C146F27-5579-429C-A474-69E0F2E7B425}" destId="{331FD7E2-8D54-423E-B2E7-D758F203FD39}" srcOrd="3" destOrd="0" presId="urn:diagrams.loki3.com/BracketList"/>
    <dgm:cxn modelId="{48D9D777-3C37-430C-967A-15C53C717110}" type="presParOf" srcId="{E4A0E3E1-8085-466B-A883-6DF1D012B694}" destId="{CA214349-16A0-4833-AE3F-3A976C98F1DE}" srcOrd="1" destOrd="0" presId="urn:diagrams.loki3.com/BracketList"/>
    <dgm:cxn modelId="{C784C40D-8541-46F4-89C9-C7E2A8E6FBE5}" type="presParOf" srcId="{E4A0E3E1-8085-466B-A883-6DF1D012B694}" destId="{458E834A-4F54-4A72-BC25-122B51D93F25}" srcOrd="2" destOrd="0" presId="urn:diagrams.loki3.com/BracketList"/>
    <dgm:cxn modelId="{C65E956D-85F8-47B5-B243-9C664AF97E68}" type="presParOf" srcId="{458E834A-4F54-4A72-BC25-122B51D93F25}" destId="{D6AC80F9-1921-4C7E-ADCF-2E1AF64124C3}" srcOrd="0" destOrd="0" presId="urn:diagrams.loki3.com/BracketList"/>
    <dgm:cxn modelId="{F5EBFB43-7C1C-4D83-9EB0-CE4F36924B39}" type="presParOf" srcId="{458E834A-4F54-4A72-BC25-122B51D93F25}" destId="{5D46242A-0951-466E-A396-AF8EA90C4CA7}" srcOrd="1" destOrd="0" presId="urn:diagrams.loki3.com/BracketList"/>
    <dgm:cxn modelId="{FCA338B9-CBC0-449E-BC25-338588833F0F}" type="presParOf" srcId="{458E834A-4F54-4A72-BC25-122B51D93F25}" destId="{4D51D813-926E-4C4A-BFBB-A3FD1041BBBC}" srcOrd="2" destOrd="0" presId="urn:diagrams.loki3.com/BracketList"/>
    <dgm:cxn modelId="{1EEB9B6E-8CAE-49BD-96E9-2985ED565EFB}" type="presParOf" srcId="{458E834A-4F54-4A72-BC25-122B51D93F25}" destId="{81BF51F8-DF82-46D4-AC06-4D3D006004C5}" srcOrd="3" destOrd="0" presId="urn:diagrams.loki3.com/BracketList"/>
    <dgm:cxn modelId="{59E2B8F9-D2D3-47C1-B606-62025755CFCC}" type="presParOf" srcId="{E4A0E3E1-8085-466B-A883-6DF1D012B694}" destId="{25329AB0-34AC-4260-8979-4D97A8F04892}" srcOrd="3" destOrd="0" presId="urn:diagrams.loki3.com/BracketList"/>
    <dgm:cxn modelId="{7B55C84B-A471-4610-90A0-A24A4BACD5CC}" type="presParOf" srcId="{E4A0E3E1-8085-466B-A883-6DF1D012B694}" destId="{E5D4C646-3E53-4DC0-8340-33EDF7966C88}" srcOrd="4" destOrd="0" presId="urn:diagrams.loki3.com/BracketList"/>
    <dgm:cxn modelId="{2302FCC3-68C6-4026-B773-61878A45A132}" type="presParOf" srcId="{E5D4C646-3E53-4DC0-8340-33EDF7966C88}" destId="{A416201C-7435-4ED2-89B5-1F68A8B15A9E}" srcOrd="0" destOrd="0" presId="urn:diagrams.loki3.com/BracketList"/>
    <dgm:cxn modelId="{F2D09036-B6D7-4CD0-A950-0098375D3C5A}" type="presParOf" srcId="{E5D4C646-3E53-4DC0-8340-33EDF7966C88}" destId="{1277E47C-DE2F-4D9B-880F-443201631293}" srcOrd="1" destOrd="0" presId="urn:diagrams.loki3.com/BracketList"/>
    <dgm:cxn modelId="{86804F2B-494B-46FA-BEE7-02952638AD8B}" type="presParOf" srcId="{E5D4C646-3E53-4DC0-8340-33EDF7966C88}" destId="{2053F90E-B558-467B-B057-186466D1C829}" srcOrd="2" destOrd="0" presId="urn:diagrams.loki3.com/BracketList"/>
    <dgm:cxn modelId="{8E821CCB-3D2A-4674-881A-D493304FDAEA}" type="presParOf" srcId="{E5D4C646-3E53-4DC0-8340-33EDF7966C88}" destId="{BC7EA62A-242E-4AF0-B045-D65D4E2887CA}" srcOrd="3" destOrd="0" presId="urn:diagrams.loki3.com/BracketList"/>
    <dgm:cxn modelId="{DAB38BE7-CFD0-4356-977D-45843883EED7}" type="presParOf" srcId="{E4A0E3E1-8085-466B-A883-6DF1D012B694}" destId="{0A86B463-F26E-4AC4-9738-1B21377CC919}" srcOrd="5" destOrd="0" presId="urn:diagrams.loki3.com/BracketList"/>
    <dgm:cxn modelId="{BBF01051-1319-4775-B454-4FA0147064F0}" type="presParOf" srcId="{E4A0E3E1-8085-466B-A883-6DF1D012B694}" destId="{866D39BA-B92E-46B2-A1C2-10561EE2EBA0}" srcOrd="6" destOrd="0" presId="urn:diagrams.loki3.com/BracketList"/>
    <dgm:cxn modelId="{36DD7C49-4E76-489E-8A5C-44F6B4C06E30}" type="presParOf" srcId="{866D39BA-B92E-46B2-A1C2-10561EE2EBA0}" destId="{E79BD091-ACE0-4BF9-800F-B8AD1DCF3C7D}" srcOrd="0" destOrd="0" presId="urn:diagrams.loki3.com/BracketList"/>
    <dgm:cxn modelId="{871D03C7-1847-447D-84FD-602256B7F56A}" type="presParOf" srcId="{866D39BA-B92E-46B2-A1C2-10561EE2EBA0}" destId="{AAC0F63B-BD9A-48B6-A717-350A4AB937CA}" srcOrd="1" destOrd="0" presId="urn:diagrams.loki3.com/BracketList"/>
    <dgm:cxn modelId="{BCE03424-120C-49EE-B691-0B415659366F}" type="presParOf" srcId="{866D39BA-B92E-46B2-A1C2-10561EE2EBA0}" destId="{E5A4AFE3-B670-4E81-A074-3BF17FB2B5BA}" srcOrd="2" destOrd="0" presId="urn:diagrams.loki3.com/BracketList"/>
    <dgm:cxn modelId="{E4227F86-2CB8-47AC-B13C-3C884A5A3A03}" type="presParOf" srcId="{866D39BA-B92E-46B2-A1C2-10561EE2EBA0}" destId="{30943600-358F-4D17-8A5C-F4EDCA68228A}" srcOrd="3" destOrd="0" presId="urn:diagrams.loki3.com/BracketList"/>
    <dgm:cxn modelId="{76D0913E-C005-46B8-BDA3-1601D25CBC35}" type="presParOf" srcId="{E4A0E3E1-8085-466B-A883-6DF1D012B694}" destId="{5CC8302E-FFE0-4648-A95F-3957F9907A00}" srcOrd="7" destOrd="0" presId="urn:diagrams.loki3.com/BracketList"/>
    <dgm:cxn modelId="{17AD0CA7-907A-4907-9390-98AC86CB7B77}" type="presParOf" srcId="{E4A0E3E1-8085-466B-A883-6DF1D012B694}" destId="{9673E4FB-6191-4BA9-849E-F58F0BD3E508}" srcOrd="8" destOrd="0" presId="urn:diagrams.loki3.com/BracketList"/>
    <dgm:cxn modelId="{768E0306-961E-4D81-952B-A661BBFA4B82}" type="presParOf" srcId="{9673E4FB-6191-4BA9-849E-F58F0BD3E508}" destId="{D0DFE5A6-7F66-40F2-93BA-8467E4EF8A09}" srcOrd="0" destOrd="0" presId="urn:diagrams.loki3.com/BracketList"/>
    <dgm:cxn modelId="{6E5AB2E4-808F-40CF-81EB-3CA1DC2918CA}" type="presParOf" srcId="{9673E4FB-6191-4BA9-849E-F58F0BD3E508}" destId="{0DE8E177-07AC-4BFD-9BEA-D40FA10FF5ED}" srcOrd="1" destOrd="0" presId="urn:diagrams.loki3.com/BracketList"/>
    <dgm:cxn modelId="{4DDE1304-FE1C-49A1-AF03-B362A8192054}" type="presParOf" srcId="{9673E4FB-6191-4BA9-849E-F58F0BD3E508}" destId="{5104451A-9F8B-4610-9747-E9F50FBCAEF8}" srcOrd="2" destOrd="0" presId="urn:diagrams.loki3.com/BracketList"/>
    <dgm:cxn modelId="{C15F04E0-BE56-407B-98F0-0B7F8D3341BF}" type="presParOf" srcId="{9673E4FB-6191-4BA9-849E-F58F0BD3E508}" destId="{80105E68-E8CE-4F15-9312-F20EFAE5AD8F}"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41D833-C1D1-4FEF-A2C6-8F95F9FD17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1CEE15B-D6D1-4A08-BB3D-5953D2624015}" type="pres">
      <dgm:prSet presAssocID="{7F41D833-C1D1-4FEF-A2C6-8F95F9FD170D}" presName="linear" presStyleCnt="0">
        <dgm:presLayoutVars>
          <dgm:animLvl val="lvl"/>
          <dgm:resizeHandles val="exact"/>
        </dgm:presLayoutVars>
      </dgm:prSet>
      <dgm:spPr/>
    </dgm:pt>
  </dgm:ptLst>
  <dgm:cxnLst>
    <dgm:cxn modelId="{46892FD2-F3C2-42AC-A24B-F934E0B4A176}" type="presOf" srcId="{7F41D833-C1D1-4FEF-A2C6-8F95F9FD170D}" destId="{F1CEE15B-D6D1-4A08-BB3D-5953D2624015}"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4DCD35-1BB8-4C0B-AD0E-6666C3B020D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D30EC0-B4A1-45D6-A89D-7C4C2007778C}">
      <dgm:prSet phldr="0"/>
      <dgm:spPr/>
      <dgm:t>
        <a:bodyPr/>
        <a:lstStyle/>
        <a:p>
          <a:pPr rtl="0">
            <a:spcAft>
              <a:spcPts val="0"/>
            </a:spcAft>
          </a:pPr>
          <a:r>
            <a:rPr lang="en-US" dirty="0"/>
            <a:t>Amarillo/Lubbock: </a:t>
          </a:r>
          <a:r>
            <a:rPr lang="en-US"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Trashauna.</a:t>
          </a:r>
          <a:r>
            <a:rPr lang="en-US" dirty="0">
              <a:solidFill>
                <a:schemeClr val="tx1"/>
              </a:solidFill>
              <a:latin typeface="Calibri"/>
              <a:hlinkClick xmlns:r="http://schemas.openxmlformats.org/officeDocument/2006/relationships" r:id="rId1">
                <a:extLst>
                  <a:ext uri="{A12FA001-AC4F-418D-AE19-62706E023703}">
                    <ahyp:hlinkClr xmlns:ahyp="http://schemas.microsoft.com/office/drawing/2018/hyperlinkcolor" val="tx"/>
                  </a:ext>
                </a:extLst>
              </a:hlinkClick>
            </a:rPr>
            <a:t>Oates</a:t>
          </a:r>
          <a:r>
            <a:rPr lang="en-US"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@arrow.</a:t>
          </a:r>
          <a:r>
            <a:rPr lang="en-US" dirty="0">
              <a:solidFill>
                <a:schemeClr val="tx1"/>
              </a:solidFill>
              <a:latin typeface="Calibri"/>
              <a:hlinkClick xmlns:r="http://schemas.openxmlformats.org/officeDocument/2006/relationships" r:id="rId1">
                <a:extLst>
                  <a:ext uri="{A12FA001-AC4F-418D-AE19-62706E023703}">
                    <ahyp:hlinkClr xmlns:ahyp="http://schemas.microsoft.com/office/drawing/2018/hyperlinkcolor" val="tx"/>
                  </a:ext>
                </a:extLst>
              </a:hlinkClick>
            </a:rPr>
            <a:t>org</a:t>
          </a:r>
          <a:endParaRPr lang="en-US" dirty="0">
            <a:solidFill>
              <a:schemeClr val="tx1"/>
            </a:solidFill>
            <a:latin typeface="Calibri"/>
            <a:hlinkClick xmlns:r="http://schemas.openxmlformats.org/officeDocument/2006/relationships" r:id="rId1"/>
          </a:endParaRPr>
        </a:p>
      </dgm:t>
    </dgm:pt>
    <dgm:pt modelId="{D12D9A30-A8FC-4834-BBEF-EB46A43D5E72}" type="parTrans" cxnId="{7B6F5F99-62D7-48F1-8553-34CD0994560D}">
      <dgm:prSet/>
      <dgm:spPr/>
      <dgm:t>
        <a:bodyPr/>
        <a:lstStyle/>
        <a:p>
          <a:endParaRPr lang="en-US"/>
        </a:p>
      </dgm:t>
    </dgm:pt>
    <dgm:pt modelId="{6159B261-B817-4676-A6D2-D5DC8B747960}" type="sibTrans" cxnId="{7B6F5F99-62D7-48F1-8553-34CD0994560D}">
      <dgm:prSet/>
      <dgm:spPr/>
      <dgm:t>
        <a:bodyPr/>
        <a:lstStyle/>
        <a:p>
          <a:endParaRPr lang="en-US"/>
        </a:p>
      </dgm:t>
    </dgm:pt>
    <dgm:pt modelId="{A4414212-9974-482A-BC15-6569F22AB305}">
      <dgm:prSet phldr="0"/>
      <dgm:spPr/>
      <dgm:t>
        <a:bodyPr/>
        <a:lstStyle/>
        <a:p>
          <a:pPr rtl="0"/>
          <a:r>
            <a:rPr lang="en-US" dirty="0">
              <a:latin typeface="Calibri"/>
            </a:rPr>
            <a:t>Beaumont</a:t>
          </a:r>
          <a:r>
            <a:rPr lang="en-US" dirty="0"/>
            <a:t>: </a:t>
          </a:r>
          <a:r>
            <a:rPr lang="en-US"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Lauren.</a:t>
          </a:r>
          <a:r>
            <a:rPr lang="en-US" dirty="0">
              <a:solidFill>
                <a:schemeClr val="tx1"/>
              </a:solidFill>
              <a:latin typeface="Calibri"/>
              <a:hlinkClick xmlns:r="http://schemas.openxmlformats.org/officeDocument/2006/relationships" r:id="rId2">
                <a:extLst>
                  <a:ext uri="{A12FA001-AC4F-418D-AE19-62706E023703}">
                    <ahyp:hlinkClr xmlns:ahyp="http://schemas.microsoft.com/office/drawing/2018/hyperlinkcolor" val="tx"/>
                  </a:ext>
                </a:extLst>
              </a:hlinkClick>
            </a:rPr>
            <a:t>Graham</a:t>
          </a:r>
          <a:r>
            <a:rPr lang="en-US"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@arrow.</a:t>
          </a:r>
          <a:r>
            <a:rPr lang="en-US" dirty="0">
              <a:solidFill>
                <a:schemeClr val="tx1"/>
              </a:solidFill>
              <a:latin typeface="Calibri"/>
              <a:hlinkClick xmlns:r="http://schemas.openxmlformats.org/officeDocument/2006/relationships" r:id="rId2">
                <a:extLst>
                  <a:ext uri="{A12FA001-AC4F-418D-AE19-62706E023703}">
                    <ahyp:hlinkClr xmlns:ahyp="http://schemas.microsoft.com/office/drawing/2018/hyperlinkcolor" val="tx"/>
                  </a:ext>
                </a:extLst>
              </a:hlinkClick>
            </a:rPr>
            <a:t>org</a:t>
          </a:r>
          <a:endParaRPr lang="en-US" dirty="0">
            <a:solidFill>
              <a:schemeClr val="tx1"/>
            </a:solidFill>
            <a:latin typeface="Calibri"/>
          </a:endParaRPr>
        </a:p>
      </dgm:t>
    </dgm:pt>
    <dgm:pt modelId="{1C34C058-1443-4BE2-8A92-3DA7D611EA36}" type="parTrans" cxnId="{A8E847D1-DEAC-4186-8D8C-C77A50049119}">
      <dgm:prSet/>
      <dgm:spPr/>
      <dgm:t>
        <a:bodyPr/>
        <a:lstStyle/>
        <a:p>
          <a:endParaRPr lang="en-US"/>
        </a:p>
      </dgm:t>
    </dgm:pt>
    <dgm:pt modelId="{A3742809-659D-4C0D-966D-06EEDE3F97C2}" type="sibTrans" cxnId="{A8E847D1-DEAC-4186-8D8C-C77A50049119}">
      <dgm:prSet/>
      <dgm:spPr/>
      <dgm:t>
        <a:bodyPr/>
        <a:lstStyle/>
        <a:p>
          <a:endParaRPr lang="en-US"/>
        </a:p>
      </dgm:t>
    </dgm:pt>
    <dgm:pt modelId="{B48AED43-FCEA-42E9-BF4A-E75117F41967}">
      <dgm:prSet phldr="0"/>
      <dgm:spPr/>
      <dgm:t>
        <a:bodyPr/>
        <a:lstStyle/>
        <a:p>
          <a:pPr rtl="0"/>
          <a:r>
            <a:rPr lang="en-US" dirty="0">
              <a:latin typeface="Calibri"/>
            </a:rPr>
            <a:t>Brownwood</a:t>
          </a:r>
          <a:r>
            <a:rPr lang="en-US" dirty="0"/>
            <a:t>: </a:t>
          </a:r>
          <a:r>
            <a:rPr lang="en-US" dirty="0">
              <a:solidFill>
                <a:schemeClr val="tx1"/>
              </a:solidFill>
              <a:latin typeface="Calibri"/>
              <a:hlinkClick xmlns:r="http://schemas.openxmlformats.org/officeDocument/2006/relationships" r:id="rId3">
                <a:extLst>
                  <a:ext uri="{A12FA001-AC4F-418D-AE19-62706E023703}">
                    <ahyp:hlinkClr xmlns:ahyp="http://schemas.microsoft.com/office/drawing/2018/hyperlinkcolor" val="tx"/>
                  </a:ext>
                </a:extLst>
              </a:hlinkClick>
            </a:rPr>
            <a:t>Brienna</a:t>
          </a:r>
          <a:r>
            <a:rPr lang="en-US"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a:t>
          </a:r>
          <a:r>
            <a:rPr lang="en-US" dirty="0">
              <a:solidFill>
                <a:schemeClr val="tx1"/>
              </a:solidFill>
              <a:latin typeface="Calibri"/>
              <a:hlinkClick xmlns:r="http://schemas.openxmlformats.org/officeDocument/2006/relationships" r:id="rId3">
                <a:extLst>
                  <a:ext uri="{A12FA001-AC4F-418D-AE19-62706E023703}">
                    <ahyp:hlinkClr xmlns:ahyp="http://schemas.microsoft.com/office/drawing/2018/hyperlinkcolor" val="tx"/>
                  </a:ext>
                </a:extLst>
              </a:hlinkClick>
            </a:rPr>
            <a:t>Williams</a:t>
          </a:r>
          <a:r>
            <a:rPr lang="en-US"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@arrow.</a:t>
          </a:r>
          <a:r>
            <a:rPr lang="en-US" dirty="0">
              <a:solidFill>
                <a:schemeClr val="tx1"/>
              </a:solidFill>
              <a:latin typeface="Calibri"/>
              <a:hlinkClick xmlns:r="http://schemas.openxmlformats.org/officeDocument/2006/relationships" r:id="rId3">
                <a:extLst>
                  <a:ext uri="{A12FA001-AC4F-418D-AE19-62706E023703}">
                    <ahyp:hlinkClr xmlns:ahyp="http://schemas.microsoft.com/office/drawing/2018/hyperlinkcolor" val="tx"/>
                  </a:ext>
                </a:extLst>
              </a:hlinkClick>
            </a:rPr>
            <a:t>org</a:t>
          </a:r>
          <a:endParaRPr lang="en-US" dirty="0">
            <a:solidFill>
              <a:schemeClr val="tx1"/>
            </a:solidFill>
            <a:latin typeface="Calibri"/>
          </a:endParaRPr>
        </a:p>
      </dgm:t>
    </dgm:pt>
    <dgm:pt modelId="{52D43AF8-1213-4E14-8391-40676C1CBC50}" type="parTrans" cxnId="{17161578-8103-455C-81B4-68A690EE90A5}">
      <dgm:prSet/>
      <dgm:spPr/>
      <dgm:t>
        <a:bodyPr/>
        <a:lstStyle/>
        <a:p>
          <a:endParaRPr lang="en-US"/>
        </a:p>
      </dgm:t>
    </dgm:pt>
    <dgm:pt modelId="{274E9985-F011-4902-AE8F-11B1B52BD2A8}" type="sibTrans" cxnId="{17161578-8103-455C-81B4-68A690EE90A5}">
      <dgm:prSet/>
      <dgm:spPr/>
      <dgm:t>
        <a:bodyPr/>
        <a:lstStyle/>
        <a:p>
          <a:endParaRPr lang="en-US"/>
        </a:p>
      </dgm:t>
    </dgm:pt>
    <dgm:pt modelId="{29D679A0-018B-47BA-BE00-730BC749B9AF}">
      <dgm:prSet phldr="0"/>
      <dgm:spPr/>
      <dgm:t>
        <a:bodyPr/>
        <a:lstStyle/>
        <a:p>
          <a:pPr rtl="0"/>
          <a:r>
            <a:rPr lang="en-US" dirty="0">
              <a:latin typeface="Calibri"/>
            </a:rPr>
            <a:t>DFW</a:t>
          </a:r>
          <a:r>
            <a:rPr lang="en-US" dirty="0"/>
            <a:t>/Arlington: </a:t>
          </a:r>
          <a:r>
            <a:rPr lang="en-US" dirty="0">
              <a:solidFill>
                <a:schemeClr val="tx1"/>
              </a:solidFill>
              <a:latin typeface="Calibri"/>
              <a:hlinkClick xmlns:r="http://schemas.openxmlformats.org/officeDocument/2006/relationships" r:id="rId4">
                <a:extLst>
                  <a:ext uri="{A12FA001-AC4F-418D-AE19-62706E023703}">
                    <ahyp:hlinkClr xmlns:ahyp="http://schemas.microsoft.com/office/drawing/2018/hyperlinkcolor" val="tx"/>
                  </a:ext>
                </a:extLst>
              </a:hlinkClick>
            </a:rPr>
            <a:t>Shadai</a:t>
          </a:r>
          <a:r>
            <a:rPr lang="en-US"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a:t>
          </a:r>
          <a:r>
            <a:rPr lang="en-US" dirty="0">
              <a:solidFill>
                <a:schemeClr val="tx1"/>
              </a:solidFill>
              <a:latin typeface="Calibri"/>
              <a:hlinkClick xmlns:r="http://schemas.openxmlformats.org/officeDocument/2006/relationships" r:id="rId4">
                <a:extLst>
                  <a:ext uri="{A12FA001-AC4F-418D-AE19-62706E023703}">
                    <ahyp:hlinkClr xmlns:ahyp="http://schemas.microsoft.com/office/drawing/2018/hyperlinkcolor" val="tx"/>
                  </a:ext>
                </a:extLst>
              </a:hlinkClick>
            </a:rPr>
            <a:t>Brinchfield</a:t>
          </a:r>
          <a:r>
            <a:rPr lang="en-US"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@arrow.</a:t>
          </a:r>
          <a:r>
            <a:rPr lang="en-US" dirty="0">
              <a:solidFill>
                <a:schemeClr val="tx1"/>
              </a:solidFill>
              <a:latin typeface="Calibri"/>
              <a:hlinkClick xmlns:r="http://schemas.openxmlformats.org/officeDocument/2006/relationships" r:id="rId4">
                <a:extLst>
                  <a:ext uri="{A12FA001-AC4F-418D-AE19-62706E023703}">
                    <ahyp:hlinkClr xmlns:ahyp="http://schemas.microsoft.com/office/drawing/2018/hyperlinkcolor" val="tx"/>
                  </a:ext>
                </a:extLst>
              </a:hlinkClick>
            </a:rPr>
            <a:t>org</a:t>
          </a:r>
          <a:endParaRPr lang="en-US" dirty="0">
            <a:solidFill>
              <a:schemeClr val="tx1"/>
            </a:solidFill>
            <a:latin typeface="Calibri"/>
          </a:endParaRPr>
        </a:p>
      </dgm:t>
    </dgm:pt>
    <dgm:pt modelId="{34F4B49A-3F71-4E09-9A95-41306C105BC8}" type="parTrans" cxnId="{B500162A-7859-4DF0-B14F-11AF3F06DF20}">
      <dgm:prSet/>
      <dgm:spPr/>
      <dgm:t>
        <a:bodyPr/>
        <a:lstStyle/>
        <a:p>
          <a:endParaRPr lang="en-US"/>
        </a:p>
      </dgm:t>
    </dgm:pt>
    <dgm:pt modelId="{2F0AE2D2-9CD5-4488-BFAE-AD9A08695BE2}" type="sibTrans" cxnId="{B500162A-7859-4DF0-B14F-11AF3F06DF20}">
      <dgm:prSet/>
      <dgm:spPr/>
      <dgm:t>
        <a:bodyPr/>
        <a:lstStyle/>
        <a:p>
          <a:endParaRPr lang="en-US"/>
        </a:p>
      </dgm:t>
    </dgm:pt>
    <dgm:pt modelId="{C40D2122-21AA-4819-BE7E-AFC0AB43D098}">
      <dgm:prSet phldr="0"/>
      <dgm:spPr/>
      <dgm:t>
        <a:bodyPr/>
        <a:lstStyle/>
        <a:p>
          <a:pPr rtl="0"/>
          <a:r>
            <a:rPr lang="en-US" dirty="0">
              <a:latin typeface="Calibri"/>
            </a:rPr>
            <a:t>Waco</a:t>
          </a:r>
          <a:r>
            <a:rPr lang="en-US" dirty="0"/>
            <a:t>: </a:t>
          </a:r>
          <a:r>
            <a:rPr lang="en-US" dirty="0">
              <a:solidFill>
                <a:schemeClr val="tx1"/>
              </a:solidFill>
              <a:latin typeface="Calibri"/>
              <a:hlinkClick xmlns:r="http://schemas.openxmlformats.org/officeDocument/2006/relationships" r:id="rId5">
                <a:extLst>
                  <a:ext uri="{A12FA001-AC4F-418D-AE19-62706E023703}">
                    <ahyp:hlinkClr xmlns:ahyp="http://schemas.microsoft.com/office/drawing/2018/hyperlinkcolor" val="tx"/>
                  </a:ext>
                </a:extLst>
              </a:hlinkClick>
            </a:rPr>
            <a:t>Hope</a:t>
          </a:r>
          <a:r>
            <a:rPr lang="en-US" dirty="0">
              <a:solidFill>
                <a:schemeClr val="tx1"/>
              </a:solidFill>
              <a:hlinkClick xmlns:r="http://schemas.openxmlformats.org/officeDocument/2006/relationships" r:id="rId5">
                <a:extLst>
                  <a:ext uri="{A12FA001-AC4F-418D-AE19-62706E023703}">
                    <ahyp:hlinkClr xmlns:ahyp="http://schemas.microsoft.com/office/drawing/2018/hyperlinkcolor" val="tx"/>
                  </a:ext>
                </a:extLst>
              </a:hlinkClick>
            </a:rPr>
            <a:t>.</a:t>
          </a:r>
          <a:r>
            <a:rPr lang="en-US" dirty="0">
              <a:solidFill>
                <a:schemeClr val="tx1"/>
              </a:solidFill>
              <a:latin typeface="Calibri"/>
              <a:hlinkClick xmlns:r="http://schemas.openxmlformats.org/officeDocument/2006/relationships" r:id="rId5">
                <a:extLst>
                  <a:ext uri="{A12FA001-AC4F-418D-AE19-62706E023703}">
                    <ahyp:hlinkClr xmlns:ahyp="http://schemas.microsoft.com/office/drawing/2018/hyperlinkcolor" val="tx"/>
                  </a:ext>
                </a:extLst>
              </a:hlinkClick>
            </a:rPr>
            <a:t>Middlebrook</a:t>
          </a:r>
          <a:r>
            <a:rPr lang="en-US" dirty="0">
              <a:solidFill>
                <a:schemeClr val="tx1"/>
              </a:solidFill>
              <a:hlinkClick xmlns:r="http://schemas.openxmlformats.org/officeDocument/2006/relationships" r:id="rId5">
                <a:extLst>
                  <a:ext uri="{A12FA001-AC4F-418D-AE19-62706E023703}">
                    <ahyp:hlinkClr xmlns:ahyp="http://schemas.microsoft.com/office/drawing/2018/hyperlinkcolor" val="tx"/>
                  </a:ext>
                </a:extLst>
              </a:hlinkClick>
            </a:rPr>
            <a:t>@arrow.</a:t>
          </a:r>
          <a:r>
            <a:rPr lang="en-US" dirty="0">
              <a:solidFill>
                <a:schemeClr val="tx1"/>
              </a:solidFill>
              <a:latin typeface="Calibri"/>
              <a:hlinkClick xmlns:r="http://schemas.openxmlformats.org/officeDocument/2006/relationships" r:id="rId5">
                <a:extLst>
                  <a:ext uri="{A12FA001-AC4F-418D-AE19-62706E023703}">
                    <ahyp:hlinkClr xmlns:ahyp="http://schemas.microsoft.com/office/drawing/2018/hyperlinkcolor" val="tx"/>
                  </a:ext>
                </a:extLst>
              </a:hlinkClick>
            </a:rPr>
            <a:t>org</a:t>
          </a:r>
          <a:endParaRPr lang="en-US" dirty="0">
            <a:solidFill>
              <a:schemeClr val="tx1"/>
            </a:solidFill>
            <a:latin typeface="Calibri"/>
          </a:endParaRPr>
        </a:p>
      </dgm:t>
    </dgm:pt>
    <dgm:pt modelId="{EF7CCFE1-67C6-40A0-AAD1-52B0A4DDED30}" type="parTrans" cxnId="{05B1C5F9-CDD5-477B-AE12-2A7F7B49BBD3}">
      <dgm:prSet/>
      <dgm:spPr/>
      <dgm:t>
        <a:bodyPr/>
        <a:lstStyle/>
        <a:p>
          <a:endParaRPr lang="en-US"/>
        </a:p>
      </dgm:t>
    </dgm:pt>
    <dgm:pt modelId="{AB4029CC-DE20-4A28-BC5B-09F08D2995D4}" type="sibTrans" cxnId="{05B1C5F9-CDD5-477B-AE12-2A7F7B49BBD3}">
      <dgm:prSet/>
      <dgm:spPr/>
      <dgm:t>
        <a:bodyPr/>
        <a:lstStyle/>
        <a:p>
          <a:endParaRPr lang="en-US"/>
        </a:p>
      </dgm:t>
    </dgm:pt>
    <dgm:pt modelId="{32ACB81C-72F0-4B94-9C02-7C6DE8ADE6B2}">
      <dgm:prSet phldr="0"/>
      <dgm:spPr/>
      <dgm:t>
        <a:bodyPr/>
        <a:lstStyle/>
        <a:p>
          <a:pPr rtl="0"/>
          <a:r>
            <a:rPr lang="en-US" dirty="0">
              <a:latin typeface="Calibri"/>
            </a:rPr>
            <a:t>North</a:t>
          </a:r>
          <a:r>
            <a:rPr lang="en-US" dirty="0"/>
            <a:t> Houston (Spring</a:t>
          </a:r>
          <a:r>
            <a:rPr lang="en-US" dirty="0">
              <a:latin typeface="Calibri"/>
            </a:rPr>
            <a:t>)/South Houston (Sugarland):</a:t>
          </a:r>
          <a:r>
            <a:rPr lang="en-US" dirty="0"/>
            <a:t> </a:t>
          </a:r>
          <a:r>
            <a:rPr lang="en-US" dirty="0">
              <a:solidFill>
                <a:schemeClr val="tx1"/>
              </a:solidFill>
              <a:latin typeface="Calibri"/>
              <a:hlinkClick xmlns:r="http://schemas.openxmlformats.org/officeDocument/2006/relationships" r:id="rId6">
                <a:extLst>
                  <a:ext uri="{A12FA001-AC4F-418D-AE19-62706E023703}">
                    <ahyp:hlinkClr xmlns:ahyp="http://schemas.microsoft.com/office/drawing/2018/hyperlinkcolor" val="tx"/>
                  </a:ext>
                </a:extLst>
              </a:hlinkClick>
            </a:rPr>
            <a:t>Ruth</a:t>
          </a:r>
          <a:r>
            <a:rPr lang="en-US" dirty="0">
              <a:solidFill>
                <a:schemeClr val="tx1"/>
              </a:solidFill>
              <a:hlinkClick xmlns:r="http://schemas.openxmlformats.org/officeDocument/2006/relationships" r:id="rId6">
                <a:extLst>
                  <a:ext uri="{A12FA001-AC4F-418D-AE19-62706E023703}">
                    <ahyp:hlinkClr xmlns:ahyp="http://schemas.microsoft.com/office/drawing/2018/hyperlinkcolor" val="tx"/>
                  </a:ext>
                </a:extLst>
              </a:hlinkClick>
            </a:rPr>
            <a:t>.</a:t>
          </a:r>
          <a:r>
            <a:rPr lang="en-US" dirty="0">
              <a:solidFill>
                <a:schemeClr val="tx1"/>
              </a:solidFill>
              <a:latin typeface="Calibri"/>
              <a:hlinkClick xmlns:r="http://schemas.openxmlformats.org/officeDocument/2006/relationships" r:id="rId6">
                <a:extLst>
                  <a:ext uri="{A12FA001-AC4F-418D-AE19-62706E023703}">
                    <ahyp:hlinkClr xmlns:ahyp="http://schemas.microsoft.com/office/drawing/2018/hyperlinkcolor" val="tx"/>
                  </a:ext>
                </a:extLst>
              </a:hlinkClick>
            </a:rPr>
            <a:t>Barrera</a:t>
          </a:r>
          <a:r>
            <a:rPr lang="en-US" dirty="0">
              <a:solidFill>
                <a:schemeClr val="tx1"/>
              </a:solidFill>
              <a:hlinkClick xmlns:r="http://schemas.openxmlformats.org/officeDocument/2006/relationships" r:id="rId6">
                <a:extLst>
                  <a:ext uri="{A12FA001-AC4F-418D-AE19-62706E023703}">
                    <ahyp:hlinkClr xmlns:ahyp="http://schemas.microsoft.com/office/drawing/2018/hyperlinkcolor" val="tx"/>
                  </a:ext>
                </a:extLst>
              </a:hlinkClick>
            </a:rPr>
            <a:t>@arrow.</a:t>
          </a:r>
          <a:r>
            <a:rPr lang="en-US" dirty="0">
              <a:solidFill>
                <a:schemeClr val="tx1"/>
              </a:solidFill>
              <a:latin typeface="Calibri"/>
              <a:hlinkClick xmlns:r="http://schemas.openxmlformats.org/officeDocument/2006/relationships" r:id="rId6">
                <a:extLst>
                  <a:ext uri="{A12FA001-AC4F-418D-AE19-62706E023703}">
                    <ahyp:hlinkClr xmlns:ahyp="http://schemas.microsoft.com/office/drawing/2018/hyperlinkcolor" val="tx"/>
                  </a:ext>
                </a:extLst>
              </a:hlinkClick>
            </a:rPr>
            <a:t>org</a:t>
          </a:r>
          <a:endParaRPr lang="en-US" dirty="0">
            <a:solidFill>
              <a:schemeClr val="tx1"/>
            </a:solidFill>
            <a:latin typeface="Calibri"/>
          </a:endParaRPr>
        </a:p>
      </dgm:t>
    </dgm:pt>
    <dgm:pt modelId="{A000677C-8990-44F1-BA3D-7CDFA68F3617}" type="parTrans" cxnId="{2F3EDFAB-42F4-41B0-A7B6-AB959390ABE4}">
      <dgm:prSet/>
      <dgm:spPr/>
      <dgm:t>
        <a:bodyPr/>
        <a:lstStyle/>
        <a:p>
          <a:endParaRPr lang="en-US"/>
        </a:p>
      </dgm:t>
    </dgm:pt>
    <dgm:pt modelId="{E14DB183-649B-4456-B006-224E3AA851A3}" type="sibTrans" cxnId="{2F3EDFAB-42F4-41B0-A7B6-AB959390ABE4}">
      <dgm:prSet/>
      <dgm:spPr/>
      <dgm:t>
        <a:bodyPr/>
        <a:lstStyle/>
        <a:p>
          <a:endParaRPr lang="en-US"/>
        </a:p>
      </dgm:t>
    </dgm:pt>
    <dgm:pt modelId="{41A70A09-347B-49D6-B0E7-B6029A322DF0}">
      <dgm:prSet phldr="0"/>
      <dgm:spPr/>
      <dgm:t>
        <a:bodyPr/>
        <a:lstStyle/>
        <a:p>
          <a:pPr rtl="0"/>
          <a:r>
            <a:rPr lang="en-US" dirty="0">
              <a:latin typeface="Calibri"/>
            </a:rPr>
            <a:t>Tyler</a:t>
          </a:r>
          <a:r>
            <a:rPr lang="en-US" dirty="0"/>
            <a:t>:</a:t>
          </a:r>
          <a:r>
            <a:rPr lang="en-US" dirty="0">
              <a:solidFill>
                <a:srgbClr val="111FED"/>
              </a:solidFill>
              <a:latin typeface="Calibri"/>
            </a:rPr>
            <a:t> </a:t>
          </a:r>
          <a:r>
            <a:rPr lang="en-US" u="sng" dirty="0">
              <a:solidFill>
                <a:schemeClr val="tx1"/>
              </a:solidFill>
              <a:latin typeface="Calibri"/>
            </a:rPr>
            <a:t>Kim</a:t>
          </a:r>
          <a:r>
            <a:rPr lang="en-US" u="sng" dirty="0">
              <a:solidFill>
                <a:schemeClr val="tx1"/>
              </a:solidFill>
            </a:rPr>
            <a:t>.</a:t>
          </a:r>
          <a:r>
            <a:rPr lang="en-US" u="sng" dirty="0">
              <a:solidFill>
                <a:schemeClr val="tx1"/>
              </a:solidFill>
              <a:latin typeface="Calibri"/>
            </a:rPr>
            <a:t>Eylar-Sanchez</a:t>
          </a:r>
          <a:r>
            <a:rPr lang="en-US" u="sng" dirty="0">
              <a:solidFill>
                <a:schemeClr val="tx1"/>
              </a:solidFill>
            </a:rPr>
            <a:t>@arrow.org</a:t>
          </a:r>
          <a:r>
            <a:rPr lang="en-US" dirty="0">
              <a:latin typeface="Calibri"/>
            </a:rPr>
            <a:t> </a:t>
          </a:r>
          <a:r>
            <a:rPr lang="en-US" dirty="0"/>
            <a:t>&amp; </a:t>
          </a:r>
          <a:r>
            <a:rPr lang="en-US" dirty="0">
              <a:solidFill>
                <a:schemeClr val="tx1"/>
              </a:solidFill>
              <a:latin typeface="Calibri"/>
              <a:hlinkClick xmlns:r="http://schemas.openxmlformats.org/officeDocument/2006/relationships" r:id="rId7">
                <a:extLst>
                  <a:ext uri="{A12FA001-AC4F-418D-AE19-62706E023703}">
                    <ahyp:hlinkClr xmlns:ahyp="http://schemas.microsoft.com/office/drawing/2018/hyperlinkcolor" val="tx"/>
                  </a:ext>
                </a:extLst>
              </a:hlinkClick>
            </a:rPr>
            <a:t>Glynn</a:t>
          </a:r>
          <a:r>
            <a:rPr lang="en-US" dirty="0">
              <a:solidFill>
                <a:schemeClr val="tx1"/>
              </a:solidFill>
              <a:hlinkClick xmlns:r="http://schemas.openxmlformats.org/officeDocument/2006/relationships" r:id="rId7">
                <a:extLst>
                  <a:ext uri="{A12FA001-AC4F-418D-AE19-62706E023703}">
                    <ahyp:hlinkClr xmlns:ahyp="http://schemas.microsoft.com/office/drawing/2018/hyperlinkcolor" val="tx"/>
                  </a:ext>
                </a:extLst>
              </a:hlinkClick>
            </a:rPr>
            <a:t>.</a:t>
          </a:r>
          <a:r>
            <a:rPr lang="en-US" dirty="0">
              <a:solidFill>
                <a:schemeClr val="tx1"/>
              </a:solidFill>
              <a:latin typeface="Calibri"/>
              <a:hlinkClick xmlns:r="http://schemas.openxmlformats.org/officeDocument/2006/relationships" r:id="rId7">
                <a:extLst>
                  <a:ext uri="{A12FA001-AC4F-418D-AE19-62706E023703}">
                    <ahyp:hlinkClr xmlns:ahyp="http://schemas.microsoft.com/office/drawing/2018/hyperlinkcolor" val="tx"/>
                  </a:ext>
                </a:extLst>
              </a:hlinkClick>
            </a:rPr>
            <a:t>Lindsey</a:t>
          </a:r>
          <a:r>
            <a:rPr lang="en-US" dirty="0">
              <a:solidFill>
                <a:schemeClr val="tx1"/>
              </a:solidFill>
              <a:hlinkClick xmlns:r="http://schemas.openxmlformats.org/officeDocument/2006/relationships" r:id="rId7">
                <a:extLst>
                  <a:ext uri="{A12FA001-AC4F-418D-AE19-62706E023703}">
                    <ahyp:hlinkClr xmlns:ahyp="http://schemas.microsoft.com/office/drawing/2018/hyperlinkcolor" val="tx"/>
                  </a:ext>
                </a:extLst>
              </a:hlinkClick>
            </a:rPr>
            <a:t>@arrow.</a:t>
          </a:r>
          <a:r>
            <a:rPr lang="en-US" dirty="0">
              <a:solidFill>
                <a:schemeClr val="tx1"/>
              </a:solidFill>
              <a:latin typeface="Calibri"/>
              <a:hlinkClick xmlns:r="http://schemas.openxmlformats.org/officeDocument/2006/relationships" r:id="rId7">
                <a:extLst>
                  <a:ext uri="{A12FA001-AC4F-418D-AE19-62706E023703}">
                    <ahyp:hlinkClr xmlns:ahyp="http://schemas.microsoft.com/office/drawing/2018/hyperlinkcolor" val="tx"/>
                  </a:ext>
                </a:extLst>
              </a:hlinkClick>
            </a:rPr>
            <a:t>org</a:t>
          </a:r>
          <a:endParaRPr lang="en-US" u="none" dirty="0">
            <a:solidFill>
              <a:schemeClr val="tx1"/>
            </a:solidFill>
            <a:latin typeface="Calibri"/>
          </a:endParaRPr>
        </a:p>
      </dgm:t>
    </dgm:pt>
    <dgm:pt modelId="{1424AB6C-D11E-4124-A2F7-60A3AFB711E3}" type="parTrans" cxnId="{2A252109-2488-4B0D-91DB-9B019B9AC6C3}">
      <dgm:prSet/>
      <dgm:spPr/>
      <dgm:t>
        <a:bodyPr/>
        <a:lstStyle/>
        <a:p>
          <a:endParaRPr lang="en-US"/>
        </a:p>
      </dgm:t>
    </dgm:pt>
    <dgm:pt modelId="{7AA7C05E-BBBC-4888-A7C8-E9D47D2A6DE1}" type="sibTrans" cxnId="{2A252109-2488-4B0D-91DB-9B019B9AC6C3}">
      <dgm:prSet/>
      <dgm:spPr/>
      <dgm:t>
        <a:bodyPr/>
        <a:lstStyle/>
        <a:p>
          <a:endParaRPr lang="en-US"/>
        </a:p>
      </dgm:t>
    </dgm:pt>
    <dgm:pt modelId="{9332C9B8-1312-444A-9E1B-CAB7C3EA967B}">
      <dgm:prSet phldr="0"/>
      <dgm:spPr/>
      <dgm:t>
        <a:bodyPr/>
        <a:lstStyle/>
        <a:p>
          <a:pPr rtl="0"/>
          <a:r>
            <a:rPr lang="en-US" dirty="0">
              <a:latin typeface="Calibri"/>
            </a:rPr>
            <a:t>McAllen</a:t>
          </a:r>
          <a:r>
            <a:rPr lang="en-US" dirty="0"/>
            <a:t>: </a:t>
          </a:r>
          <a:r>
            <a:rPr lang="en-US" dirty="0">
              <a:solidFill>
                <a:schemeClr val="tx1"/>
              </a:solidFill>
              <a:latin typeface="Calibri"/>
              <a:hlinkClick xmlns:r="http://schemas.openxmlformats.org/officeDocument/2006/relationships" r:id="rId8">
                <a:extLst>
                  <a:ext uri="{A12FA001-AC4F-418D-AE19-62706E023703}">
                    <ahyp:hlinkClr xmlns:ahyp="http://schemas.microsoft.com/office/drawing/2018/hyperlinkcolor" val="tx"/>
                  </a:ext>
                </a:extLst>
              </a:hlinkClick>
            </a:rPr>
            <a:t>Lizbeth</a:t>
          </a:r>
          <a:r>
            <a:rPr lang="en-US" dirty="0">
              <a:solidFill>
                <a:schemeClr val="tx1"/>
              </a:solidFill>
              <a:hlinkClick xmlns:r="http://schemas.openxmlformats.org/officeDocument/2006/relationships" r:id="rId8">
                <a:extLst>
                  <a:ext uri="{A12FA001-AC4F-418D-AE19-62706E023703}">
                    <ahyp:hlinkClr xmlns:ahyp="http://schemas.microsoft.com/office/drawing/2018/hyperlinkcolor" val="tx"/>
                  </a:ext>
                </a:extLst>
              </a:hlinkClick>
            </a:rPr>
            <a:t>.</a:t>
          </a:r>
          <a:r>
            <a:rPr lang="en-US" dirty="0">
              <a:solidFill>
                <a:schemeClr val="tx1"/>
              </a:solidFill>
              <a:latin typeface="Calibri"/>
              <a:hlinkClick xmlns:r="http://schemas.openxmlformats.org/officeDocument/2006/relationships" r:id="rId8">
                <a:extLst>
                  <a:ext uri="{A12FA001-AC4F-418D-AE19-62706E023703}">
                    <ahyp:hlinkClr xmlns:ahyp="http://schemas.microsoft.com/office/drawing/2018/hyperlinkcolor" val="tx"/>
                  </a:ext>
                </a:extLst>
              </a:hlinkClick>
            </a:rPr>
            <a:t>Garza</a:t>
          </a:r>
          <a:r>
            <a:rPr lang="en-US" dirty="0">
              <a:solidFill>
                <a:schemeClr val="tx1"/>
              </a:solidFill>
              <a:hlinkClick xmlns:r="http://schemas.openxmlformats.org/officeDocument/2006/relationships" r:id="rId8">
                <a:extLst>
                  <a:ext uri="{A12FA001-AC4F-418D-AE19-62706E023703}">
                    <ahyp:hlinkClr xmlns:ahyp="http://schemas.microsoft.com/office/drawing/2018/hyperlinkcolor" val="tx"/>
                  </a:ext>
                </a:extLst>
              </a:hlinkClick>
            </a:rPr>
            <a:t>@arrow.</a:t>
          </a:r>
          <a:r>
            <a:rPr lang="en-US" dirty="0">
              <a:solidFill>
                <a:schemeClr val="tx1"/>
              </a:solidFill>
              <a:latin typeface="Calibri"/>
              <a:hlinkClick xmlns:r="http://schemas.openxmlformats.org/officeDocument/2006/relationships" r:id="rId8">
                <a:extLst>
                  <a:ext uri="{A12FA001-AC4F-418D-AE19-62706E023703}">
                    <ahyp:hlinkClr xmlns:ahyp="http://schemas.microsoft.com/office/drawing/2018/hyperlinkcolor" val="tx"/>
                  </a:ext>
                </a:extLst>
              </a:hlinkClick>
            </a:rPr>
            <a:t>org</a:t>
          </a:r>
          <a:endParaRPr lang="en-US" dirty="0">
            <a:solidFill>
              <a:schemeClr val="tx1"/>
            </a:solidFill>
            <a:latin typeface="Calibri"/>
          </a:endParaRPr>
        </a:p>
      </dgm:t>
    </dgm:pt>
    <dgm:pt modelId="{2DCAC4C8-90B7-4321-8DB4-1E39A9484646}" type="parTrans" cxnId="{C5AD44F9-1866-4579-9E0A-3C520791117E}">
      <dgm:prSet/>
      <dgm:spPr/>
      <dgm:t>
        <a:bodyPr/>
        <a:lstStyle/>
        <a:p>
          <a:endParaRPr lang="en-US"/>
        </a:p>
      </dgm:t>
    </dgm:pt>
    <dgm:pt modelId="{40D30A36-A256-42F0-B49C-88293D0E6EB1}" type="sibTrans" cxnId="{C5AD44F9-1866-4579-9E0A-3C520791117E}">
      <dgm:prSet/>
      <dgm:spPr/>
      <dgm:t>
        <a:bodyPr/>
        <a:lstStyle/>
        <a:p>
          <a:endParaRPr lang="en-US"/>
        </a:p>
      </dgm:t>
    </dgm:pt>
    <dgm:pt modelId="{C1C109CA-76E1-473A-92EA-5FAE1CD97394}">
      <dgm:prSet phldr="0"/>
      <dgm:spPr/>
      <dgm:t>
        <a:bodyPr/>
        <a:lstStyle/>
        <a:p>
          <a:pPr rtl="0"/>
          <a:r>
            <a:rPr lang="en-US" dirty="0">
              <a:latin typeface="Calibri"/>
            </a:rPr>
            <a:t>San</a:t>
          </a:r>
          <a:r>
            <a:rPr lang="en-US" dirty="0"/>
            <a:t> Antonio</a:t>
          </a:r>
          <a:r>
            <a:rPr lang="en-US" dirty="0">
              <a:latin typeface="Calibri"/>
            </a:rPr>
            <a:t>/Austin</a:t>
          </a:r>
          <a:r>
            <a:rPr lang="en-US" dirty="0"/>
            <a:t>: </a:t>
          </a:r>
          <a:r>
            <a:rPr lang="en-US" dirty="0">
              <a:solidFill>
                <a:schemeClr val="tx1"/>
              </a:solidFill>
              <a:latin typeface="Calibri"/>
              <a:hlinkClick xmlns:r="http://schemas.openxmlformats.org/officeDocument/2006/relationships" r:id="rId9">
                <a:extLst>
                  <a:ext uri="{A12FA001-AC4F-418D-AE19-62706E023703}">
                    <ahyp:hlinkClr xmlns:ahyp="http://schemas.microsoft.com/office/drawing/2018/hyperlinkcolor" val="tx"/>
                  </a:ext>
                </a:extLst>
              </a:hlinkClick>
            </a:rPr>
            <a:t>Zachary</a:t>
          </a:r>
          <a:r>
            <a:rPr lang="en-US"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a:t>
          </a:r>
          <a:r>
            <a:rPr lang="en-US" dirty="0">
              <a:solidFill>
                <a:schemeClr val="tx1"/>
              </a:solidFill>
              <a:latin typeface="Calibri"/>
              <a:hlinkClick xmlns:r="http://schemas.openxmlformats.org/officeDocument/2006/relationships" r:id="rId9">
                <a:extLst>
                  <a:ext uri="{A12FA001-AC4F-418D-AE19-62706E023703}">
                    <ahyp:hlinkClr xmlns:ahyp="http://schemas.microsoft.com/office/drawing/2018/hyperlinkcolor" val="tx"/>
                  </a:ext>
                </a:extLst>
              </a:hlinkClick>
            </a:rPr>
            <a:t>McPeek</a:t>
          </a:r>
          <a:r>
            <a:rPr lang="en-US"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@arrow.</a:t>
          </a:r>
          <a:r>
            <a:rPr lang="en-US" dirty="0">
              <a:solidFill>
                <a:schemeClr val="tx1"/>
              </a:solidFill>
              <a:latin typeface="Calibri"/>
              <a:hlinkClick xmlns:r="http://schemas.openxmlformats.org/officeDocument/2006/relationships" r:id="rId9">
                <a:extLst>
                  <a:ext uri="{A12FA001-AC4F-418D-AE19-62706E023703}">
                    <ahyp:hlinkClr xmlns:ahyp="http://schemas.microsoft.com/office/drawing/2018/hyperlinkcolor" val="tx"/>
                  </a:ext>
                </a:extLst>
              </a:hlinkClick>
            </a:rPr>
            <a:t>org</a:t>
          </a:r>
          <a:endParaRPr lang="en-US" dirty="0">
            <a:solidFill>
              <a:schemeClr val="tx1"/>
            </a:solidFill>
            <a:latin typeface="Calibri"/>
            <a:hlinkClick xmlns:r="http://schemas.openxmlformats.org/officeDocument/2006/relationships" r:id="rId9"/>
          </a:endParaRPr>
        </a:p>
      </dgm:t>
    </dgm:pt>
    <dgm:pt modelId="{9C1B8D14-9C00-407D-9BE5-62B743F21503}" type="parTrans" cxnId="{5FCBC45A-0391-41F7-915D-6048326A8A9A}">
      <dgm:prSet/>
      <dgm:spPr/>
      <dgm:t>
        <a:bodyPr/>
        <a:lstStyle/>
        <a:p>
          <a:endParaRPr lang="en-US"/>
        </a:p>
      </dgm:t>
    </dgm:pt>
    <dgm:pt modelId="{E6195721-1A52-4550-906F-1E0B3928BABD}" type="sibTrans" cxnId="{5FCBC45A-0391-41F7-915D-6048326A8A9A}">
      <dgm:prSet/>
      <dgm:spPr/>
      <dgm:t>
        <a:bodyPr/>
        <a:lstStyle/>
        <a:p>
          <a:endParaRPr lang="en-US"/>
        </a:p>
      </dgm:t>
    </dgm:pt>
    <dgm:pt modelId="{EBE73683-DFBE-42F1-AECC-31EC9EFB9F5A}" type="pres">
      <dgm:prSet presAssocID="{CB4DCD35-1BB8-4C0B-AD0E-6666C3B020DC}" presName="linear" presStyleCnt="0">
        <dgm:presLayoutVars>
          <dgm:animLvl val="lvl"/>
          <dgm:resizeHandles val="exact"/>
        </dgm:presLayoutVars>
      </dgm:prSet>
      <dgm:spPr/>
    </dgm:pt>
    <dgm:pt modelId="{D345D9B6-FEA5-4551-9858-00D7BFBE5F47}" type="pres">
      <dgm:prSet presAssocID="{5DD30EC0-B4A1-45D6-A89D-7C4C2007778C}" presName="parentText" presStyleLbl="node1" presStyleIdx="0" presStyleCnt="9">
        <dgm:presLayoutVars>
          <dgm:chMax val="0"/>
          <dgm:bulletEnabled val="1"/>
        </dgm:presLayoutVars>
      </dgm:prSet>
      <dgm:spPr/>
    </dgm:pt>
    <dgm:pt modelId="{DE092634-D53B-4005-B1B8-0CC6B4B90424}" type="pres">
      <dgm:prSet presAssocID="{6159B261-B817-4676-A6D2-D5DC8B747960}" presName="spacer" presStyleCnt="0"/>
      <dgm:spPr/>
    </dgm:pt>
    <dgm:pt modelId="{11A3EB1A-1AC4-4959-B337-9EBEF78A83D1}" type="pres">
      <dgm:prSet presAssocID="{A4414212-9974-482A-BC15-6569F22AB305}" presName="parentText" presStyleLbl="node1" presStyleIdx="1" presStyleCnt="9">
        <dgm:presLayoutVars>
          <dgm:chMax val="0"/>
          <dgm:bulletEnabled val="1"/>
        </dgm:presLayoutVars>
      </dgm:prSet>
      <dgm:spPr/>
    </dgm:pt>
    <dgm:pt modelId="{761B837E-3219-494A-9A31-3E694FBE0E92}" type="pres">
      <dgm:prSet presAssocID="{A3742809-659D-4C0D-966D-06EEDE3F97C2}" presName="spacer" presStyleCnt="0"/>
      <dgm:spPr/>
    </dgm:pt>
    <dgm:pt modelId="{F22AD599-6CE5-47B7-851D-8758BD1F1777}" type="pres">
      <dgm:prSet presAssocID="{B48AED43-FCEA-42E9-BF4A-E75117F41967}" presName="parentText" presStyleLbl="node1" presStyleIdx="2" presStyleCnt="9">
        <dgm:presLayoutVars>
          <dgm:chMax val="0"/>
          <dgm:bulletEnabled val="1"/>
        </dgm:presLayoutVars>
      </dgm:prSet>
      <dgm:spPr/>
    </dgm:pt>
    <dgm:pt modelId="{E18805F2-4E67-4C90-B78F-63E4E68F7CD6}" type="pres">
      <dgm:prSet presAssocID="{274E9985-F011-4902-AE8F-11B1B52BD2A8}" presName="spacer" presStyleCnt="0"/>
      <dgm:spPr/>
    </dgm:pt>
    <dgm:pt modelId="{04BE0000-C9C0-4F2D-85AE-412DFEAC0D43}" type="pres">
      <dgm:prSet presAssocID="{29D679A0-018B-47BA-BE00-730BC749B9AF}" presName="parentText" presStyleLbl="node1" presStyleIdx="3" presStyleCnt="9">
        <dgm:presLayoutVars>
          <dgm:chMax val="0"/>
          <dgm:bulletEnabled val="1"/>
        </dgm:presLayoutVars>
      </dgm:prSet>
      <dgm:spPr/>
    </dgm:pt>
    <dgm:pt modelId="{47139598-9837-4F3F-B6F3-4FADFF127779}" type="pres">
      <dgm:prSet presAssocID="{2F0AE2D2-9CD5-4488-BFAE-AD9A08695BE2}" presName="spacer" presStyleCnt="0"/>
      <dgm:spPr/>
    </dgm:pt>
    <dgm:pt modelId="{4AA703FF-FFC4-4151-BA09-F056152ACFA8}" type="pres">
      <dgm:prSet presAssocID="{C40D2122-21AA-4819-BE7E-AFC0AB43D098}" presName="parentText" presStyleLbl="node1" presStyleIdx="4" presStyleCnt="9">
        <dgm:presLayoutVars>
          <dgm:chMax val="0"/>
          <dgm:bulletEnabled val="1"/>
        </dgm:presLayoutVars>
      </dgm:prSet>
      <dgm:spPr/>
    </dgm:pt>
    <dgm:pt modelId="{B90BE4D9-2E51-43F2-95C3-B1C317D10757}" type="pres">
      <dgm:prSet presAssocID="{AB4029CC-DE20-4A28-BC5B-09F08D2995D4}" presName="spacer" presStyleCnt="0"/>
      <dgm:spPr/>
    </dgm:pt>
    <dgm:pt modelId="{45E64ABB-537A-41EE-9279-2E494D09252C}" type="pres">
      <dgm:prSet presAssocID="{32ACB81C-72F0-4B94-9C02-7C6DE8ADE6B2}" presName="parentText" presStyleLbl="node1" presStyleIdx="5" presStyleCnt="9">
        <dgm:presLayoutVars>
          <dgm:chMax val="0"/>
          <dgm:bulletEnabled val="1"/>
        </dgm:presLayoutVars>
      </dgm:prSet>
      <dgm:spPr/>
    </dgm:pt>
    <dgm:pt modelId="{AAFA8351-22D5-4EB1-BD04-25B3E3750468}" type="pres">
      <dgm:prSet presAssocID="{E14DB183-649B-4456-B006-224E3AA851A3}" presName="spacer" presStyleCnt="0"/>
      <dgm:spPr/>
    </dgm:pt>
    <dgm:pt modelId="{5A615BFC-AF9D-4867-A843-C0815C9E51CD}" type="pres">
      <dgm:prSet presAssocID="{41A70A09-347B-49D6-B0E7-B6029A322DF0}" presName="parentText" presStyleLbl="node1" presStyleIdx="6" presStyleCnt="9">
        <dgm:presLayoutVars>
          <dgm:chMax val="0"/>
          <dgm:bulletEnabled val="1"/>
        </dgm:presLayoutVars>
      </dgm:prSet>
      <dgm:spPr/>
    </dgm:pt>
    <dgm:pt modelId="{7B6D213E-84BA-496C-994C-C6D16F6B3A3E}" type="pres">
      <dgm:prSet presAssocID="{7AA7C05E-BBBC-4888-A7C8-E9D47D2A6DE1}" presName="spacer" presStyleCnt="0"/>
      <dgm:spPr/>
    </dgm:pt>
    <dgm:pt modelId="{8EFAF0B7-E177-403B-9324-BB9D07DE03A3}" type="pres">
      <dgm:prSet presAssocID="{9332C9B8-1312-444A-9E1B-CAB7C3EA967B}" presName="parentText" presStyleLbl="node1" presStyleIdx="7" presStyleCnt="9">
        <dgm:presLayoutVars>
          <dgm:chMax val="0"/>
          <dgm:bulletEnabled val="1"/>
        </dgm:presLayoutVars>
      </dgm:prSet>
      <dgm:spPr/>
    </dgm:pt>
    <dgm:pt modelId="{2584193E-877B-444C-9CD0-8F909364CD35}" type="pres">
      <dgm:prSet presAssocID="{40D30A36-A256-42F0-B49C-88293D0E6EB1}" presName="spacer" presStyleCnt="0"/>
      <dgm:spPr/>
    </dgm:pt>
    <dgm:pt modelId="{BA76E6F4-2741-431A-9EEA-8449CD88050E}" type="pres">
      <dgm:prSet presAssocID="{C1C109CA-76E1-473A-92EA-5FAE1CD97394}" presName="parentText" presStyleLbl="node1" presStyleIdx="8" presStyleCnt="9">
        <dgm:presLayoutVars>
          <dgm:chMax val="0"/>
          <dgm:bulletEnabled val="1"/>
        </dgm:presLayoutVars>
      </dgm:prSet>
      <dgm:spPr/>
    </dgm:pt>
  </dgm:ptLst>
  <dgm:cxnLst>
    <dgm:cxn modelId="{76547201-7BEF-4577-A392-1208C6475F2B}" type="presOf" srcId="{9332C9B8-1312-444A-9E1B-CAB7C3EA967B}" destId="{8EFAF0B7-E177-403B-9324-BB9D07DE03A3}" srcOrd="0" destOrd="0" presId="urn:microsoft.com/office/officeart/2005/8/layout/vList2"/>
    <dgm:cxn modelId="{2A252109-2488-4B0D-91DB-9B019B9AC6C3}" srcId="{CB4DCD35-1BB8-4C0B-AD0E-6666C3B020DC}" destId="{41A70A09-347B-49D6-B0E7-B6029A322DF0}" srcOrd="6" destOrd="0" parTransId="{1424AB6C-D11E-4124-A2F7-60A3AFB711E3}" sibTransId="{7AA7C05E-BBBC-4888-A7C8-E9D47D2A6DE1}"/>
    <dgm:cxn modelId="{C6F87E16-0AD8-4DD0-8A92-46D812FC57E2}" type="presOf" srcId="{32ACB81C-72F0-4B94-9C02-7C6DE8ADE6B2}" destId="{45E64ABB-537A-41EE-9279-2E494D09252C}" srcOrd="0" destOrd="0" presId="urn:microsoft.com/office/officeart/2005/8/layout/vList2"/>
    <dgm:cxn modelId="{3B87C71E-FAE4-4351-83C9-0895CF6A6E87}" type="presOf" srcId="{41A70A09-347B-49D6-B0E7-B6029A322DF0}" destId="{5A615BFC-AF9D-4867-A843-C0815C9E51CD}" srcOrd="0" destOrd="0" presId="urn:microsoft.com/office/officeart/2005/8/layout/vList2"/>
    <dgm:cxn modelId="{41F9F528-2F40-4157-8012-34B403182958}" type="presOf" srcId="{CB4DCD35-1BB8-4C0B-AD0E-6666C3B020DC}" destId="{EBE73683-DFBE-42F1-AECC-31EC9EFB9F5A}" srcOrd="0" destOrd="0" presId="urn:microsoft.com/office/officeart/2005/8/layout/vList2"/>
    <dgm:cxn modelId="{B500162A-7859-4DF0-B14F-11AF3F06DF20}" srcId="{CB4DCD35-1BB8-4C0B-AD0E-6666C3B020DC}" destId="{29D679A0-018B-47BA-BE00-730BC749B9AF}" srcOrd="3" destOrd="0" parTransId="{34F4B49A-3F71-4E09-9A95-41306C105BC8}" sibTransId="{2F0AE2D2-9CD5-4488-BFAE-AD9A08695BE2}"/>
    <dgm:cxn modelId="{17161578-8103-455C-81B4-68A690EE90A5}" srcId="{CB4DCD35-1BB8-4C0B-AD0E-6666C3B020DC}" destId="{B48AED43-FCEA-42E9-BF4A-E75117F41967}" srcOrd="2" destOrd="0" parTransId="{52D43AF8-1213-4E14-8391-40676C1CBC50}" sibTransId="{274E9985-F011-4902-AE8F-11B1B52BD2A8}"/>
    <dgm:cxn modelId="{5FCBC45A-0391-41F7-915D-6048326A8A9A}" srcId="{CB4DCD35-1BB8-4C0B-AD0E-6666C3B020DC}" destId="{C1C109CA-76E1-473A-92EA-5FAE1CD97394}" srcOrd="8" destOrd="0" parTransId="{9C1B8D14-9C00-407D-9BE5-62B743F21503}" sibTransId="{E6195721-1A52-4550-906F-1E0B3928BABD}"/>
    <dgm:cxn modelId="{7B6F5F99-62D7-48F1-8553-34CD0994560D}" srcId="{CB4DCD35-1BB8-4C0B-AD0E-6666C3B020DC}" destId="{5DD30EC0-B4A1-45D6-A89D-7C4C2007778C}" srcOrd="0" destOrd="0" parTransId="{D12D9A30-A8FC-4834-BBEF-EB46A43D5E72}" sibTransId="{6159B261-B817-4676-A6D2-D5DC8B747960}"/>
    <dgm:cxn modelId="{0B946F9E-FADE-450B-8E1F-2DDABC39DF1C}" type="presOf" srcId="{C40D2122-21AA-4819-BE7E-AFC0AB43D098}" destId="{4AA703FF-FFC4-4151-BA09-F056152ACFA8}" srcOrd="0" destOrd="0" presId="urn:microsoft.com/office/officeart/2005/8/layout/vList2"/>
    <dgm:cxn modelId="{2F3EDFAB-42F4-41B0-A7B6-AB959390ABE4}" srcId="{CB4DCD35-1BB8-4C0B-AD0E-6666C3B020DC}" destId="{32ACB81C-72F0-4B94-9C02-7C6DE8ADE6B2}" srcOrd="5" destOrd="0" parTransId="{A000677C-8990-44F1-BA3D-7CDFA68F3617}" sibTransId="{E14DB183-649B-4456-B006-224E3AA851A3}"/>
    <dgm:cxn modelId="{223FC5AF-F547-41FE-BEB1-6B04A504CB03}" type="presOf" srcId="{C1C109CA-76E1-473A-92EA-5FAE1CD97394}" destId="{BA76E6F4-2741-431A-9EEA-8449CD88050E}" srcOrd="0" destOrd="0" presId="urn:microsoft.com/office/officeart/2005/8/layout/vList2"/>
    <dgm:cxn modelId="{5604F2B2-69B3-4337-BFDD-70AECC2A72C6}" type="presOf" srcId="{5DD30EC0-B4A1-45D6-A89D-7C4C2007778C}" destId="{D345D9B6-FEA5-4551-9858-00D7BFBE5F47}" srcOrd="0" destOrd="0" presId="urn:microsoft.com/office/officeart/2005/8/layout/vList2"/>
    <dgm:cxn modelId="{67D4CBC8-B14F-4E02-A986-265548FADE05}" type="presOf" srcId="{A4414212-9974-482A-BC15-6569F22AB305}" destId="{11A3EB1A-1AC4-4959-B337-9EBEF78A83D1}" srcOrd="0" destOrd="0" presId="urn:microsoft.com/office/officeart/2005/8/layout/vList2"/>
    <dgm:cxn modelId="{A8E847D1-DEAC-4186-8D8C-C77A50049119}" srcId="{CB4DCD35-1BB8-4C0B-AD0E-6666C3B020DC}" destId="{A4414212-9974-482A-BC15-6569F22AB305}" srcOrd="1" destOrd="0" parTransId="{1C34C058-1443-4BE2-8A92-3DA7D611EA36}" sibTransId="{A3742809-659D-4C0D-966D-06EEDE3F97C2}"/>
    <dgm:cxn modelId="{C36BDADA-5CE2-41A7-835F-6D7948B50A60}" type="presOf" srcId="{29D679A0-018B-47BA-BE00-730BC749B9AF}" destId="{04BE0000-C9C0-4F2D-85AE-412DFEAC0D43}" srcOrd="0" destOrd="0" presId="urn:microsoft.com/office/officeart/2005/8/layout/vList2"/>
    <dgm:cxn modelId="{C3FD25DB-813C-4393-B757-A3A385328D0C}" type="presOf" srcId="{B48AED43-FCEA-42E9-BF4A-E75117F41967}" destId="{F22AD599-6CE5-47B7-851D-8758BD1F1777}" srcOrd="0" destOrd="0" presId="urn:microsoft.com/office/officeart/2005/8/layout/vList2"/>
    <dgm:cxn modelId="{C5AD44F9-1866-4579-9E0A-3C520791117E}" srcId="{CB4DCD35-1BB8-4C0B-AD0E-6666C3B020DC}" destId="{9332C9B8-1312-444A-9E1B-CAB7C3EA967B}" srcOrd="7" destOrd="0" parTransId="{2DCAC4C8-90B7-4321-8DB4-1E39A9484646}" sibTransId="{40D30A36-A256-42F0-B49C-88293D0E6EB1}"/>
    <dgm:cxn modelId="{05B1C5F9-CDD5-477B-AE12-2A7F7B49BBD3}" srcId="{CB4DCD35-1BB8-4C0B-AD0E-6666C3B020DC}" destId="{C40D2122-21AA-4819-BE7E-AFC0AB43D098}" srcOrd="4" destOrd="0" parTransId="{EF7CCFE1-67C6-40A0-AAD1-52B0A4DDED30}" sibTransId="{AB4029CC-DE20-4A28-BC5B-09F08D2995D4}"/>
    <dgm:cxn modelId="{A8C5DE20-174F-421D-900E-ECB904CFAF54}" type="presParOf" srcId="{EBE73683-DFBE-42F1-AECC-31EC9EFB9F5A}" destId="{D345D9B6-FEA5-4551-9858-00D7BFBE5F47}" srcOrd="0" destOrd="0" presId="urn:microsoft.com/office/officeart/2005/8/layout/vList2"/>
    <dgm:cxn modelId="{5B433A79-D5EF-48E8-A64E-4021F17E7271}" type="presParOf" srcId="{EBE73683-DFBE-42F1-AECC-31EC9EFB9F5A}" destId="{DE092634-D53B-4005-B1B8-0CC6B4B90424}" srcOrd="1" destOrd="0" presId="urn:microsoft.com/office/officeart/2005/8/layout/vList2"/>
    <dgm:cxn modelId="{E2ADA62D-6B7A-473F-B8FB-31A539EE4BE9}" type="presParOf" srcId="{EBE73683-DFBE-42F1-AECC-31EC9EFB9F5A}" destId="{11A3EB1A-1AC4-4959-B337-9EBEF78A83D1}" srcOrd="2" destOrd="0" presId="urn:microsoft.com/office/officeart/2005/8/layout/vList2"/>
    <dgm:cxn modelId="{426E2390-EE0D-4B2B-BB18-34D7B77AF431}" type="presParOf" srcId="{EBE73683-DFBE-42F1-AECC-31EC9EFB9F5A}" destId="{761B837E-3219-494A-9A31-3E694FBE0E92}" srcOrd="3" destOrd="0" presId="urn:microsoft.com/office/officeart/2005/8/layout/vList2"/>
    <dgm:cxn modelId="{33DF93F1-87FE-4DB2-952D-2FE870E3F158}" type="presParOf" srcId="{EBE73683-DFBE-42F1-AECC-31EC9EFB9F5A}" destId="{F22AD599-6CE5-47B7-851D-8758BD1F1777}" srcOrd="4" destOrd="0" presId="urn:microsoft.com/office/officeart/2005/8/layout/vList2"/>
    <dgm:cxn modelId="{1480AB21-DCD6-47AE-9684-FC5069ACAC84}" type="presParOf" srcId="{EBE73683-DFBE-42F1-AECC-31EC9EFB9F5A}" destId="{E18805F2-4E67-4C90-B78F-63E4E68F7CD6}" srcOrd="5" destOrd="0" presId="urn:microsoft.com/office/officeart/2005/8/layout/vList2"/>
    <dgm:cxn modelId="{989D407F-72FD-41C9-A44D-060F31948B35}" type="presParOf" srcId="{EBE73683-DFBE-42F1-AECC-31EC9EFB9F5A}" destId="{04BE0000-C9C0-4F2D-85AE-412DFEAC0D43}" srcOrd="6" destOrd="0" presId="urn:microsoft.com/office/officeart/2005/8/layout/vList2"/>
    <dgm:cxn modelId="{2BE388BD-F62B-447C-9ADA-037F0B6F64FC}" type="presParOf" srcId="{EBE73683-DFBE-42F1-AECC-31EC9EFB9F5A}" destId="{47139598-9837-4F3F-B6F3-4FADFF127779}" srcOrd="7" destOrd="0" presId="urn:microsoft.com/office/officeart/2005/8/layout/vList2"/>
    <dgm:cxn modelId="{DC5A4466-EB6A-4591-B4A1-AFEB95F581B4}" type="presParOf" srcId="{EBE73683-DFBE-42F1-AECC-31EC9EFB9F5A}" destId="{4AA703FF-FFC4-4151-BA09-F056152ACFA8}" srcOrd="8" destOrd="0" presId="urn:microsoft.com/office/officeart/2005/8/layout/vList2"/>
    <dgm:cxn modelId="{ADAB70F1-63D0-480B-B543-4EB6738509AA}" type="presParOf" srcId="{EBE73683-DFBE-42F1-AECC-31EC9EFB9F5A}" destId="{B90BE4D9-2E51-43F2-95C3-B1C317D10757}" srcOrd="9" destOrd="0" presId="urn:microsoft.com/office/officeart/2005/8/layout/vList2"/>
    <dgm:cxn modelId="{5826C3E3-A863-4182-84A0-EC782C3349FB}" type="presParOf" srcId="{EBE73683-DFBE-42F1-AECC-31EC9EFB9F5A}" destId="{45E64ABB-537A-41EE-9279-2E494D09252C}" srcOrd="10" destOrd="0" presId="urn:microsoft.com/office/officeart/2005/8/layout/vList2"/>
    <dgm:cxn modelId="{6CF45173-9DB8-4C70-9B89-1FD48E15FA10}" type="presParOf" srcId="{EBE73683-DFBE-42F1-AECC-31EC9EFB9F5A}" destId="{AAFA8351-22D5-4EB1-BD04-25B3E3750468}" srcOrd="11" destOrd="0" presId="urn:microsoft.com/office/officeart/2005/8/layout/vList2"/>
    <dgm:cxn modelId="{A4D33528-1FB7-4D9A-A8E2-8F4506DE1C65}" type="presParOf" srcId="{EBE73683-DFBE-42F1-AECC-31EC9EFB9F5A}" destId="{5A615BFC-AF9D-4867-A843-C0815C9E51CD}" srcOrd="12" destOrd="0" presId="urn:microsoft.com/office/officeart/2005/8/layout/vList2"/>
    <dgm:cxn modelId="{A391E601-9294-4465-9E5F-A8AE5EA13009}" type="presParOf" srcId="{EBE73683-DFBE-42F1-AECC-31EC9EFB9F5A}" destId="{7B6D213E-84BA-496C-994C-C6D16F6B3A3E}" srcOrd="13" destOrd="0" presId="urn:microsoft.com/office/officeart/2005/8/layout/vList2"/>
    <dgm:cxn modelId="{A57491EB-E390-4E27-BF1B-77D327CF733E}" type="presParOf" srcId="{EBE73683-DFBE-42F1-AECC-31EC9EFB9F5A}" destId="{8EFAF0B7-E177-403B-9324-BB9D07DE03A3}" srcOrd="14" destOrd="0" presId="urn:microsoft.com/office/officeart/2005/8/layout/vList2"/>
    <dgm:cxn modelId="{30986FD4-92E7-45D9-ACF5-43BB55EBE087}" type="presParOf" srcId="{EBE73683-DFBE-42F1-AECC-31EC9EFB9F5A}" destId="{2584193E-877B-444C-9CD0-8F909364CD35}" srcOrd="15" destOrd="0" presId="urn:microsoft.com/office/officeart/2005/8/layout/vList2"/>
    <dgm:cxn modelId="{42685F38-578F-46A3-A346-E35736529581}" type="presParOf" srcId="{EBE73683-DFBE-42F1-AECC-31EC9EFB9F5A}" destId="{BA76E6F4-2741-431A-9EEA-8449CD88050E}" srcOrd="16"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18135-D12D-4E7C-940F-D7A35841CC16}">
      <dsp:nvSpPr>
        <dsp:cNvPr id="0" name=""/>
        <dsp:cNvSpPr/>
      </dsp:nvSpPr>
      <dsp:spPr>
        <a:xfrm>
          <a:off x="112111" y="752100"/>
          <a:ext cx="1590042" cy="1753832"/>
        </a:xfrm>
        <a:prstGeom prst="roundRect">
          <a:avLst>
            <a:gd name="adj" fmla="val 10000"/>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Application Phase 1</a:t>
          </a:r>
        </a:p>
        <a:p>
          <a:pPr marL="114300" lvl="1" indent="-114300" algn="l" defTabSz="533400">
            <a:lnSpc>
              <a:spcPct val="90000"/>
            </a:lnSpc>
            <a:spcBef>
              <a:spcPct val="0"/>
            </a:spcBef>
            <a:spcAft>
              <a:spcPct val="15000"/>
            </a:spcAft>
            <a:buChar char="•"/>
          </a:pPr>
          <a:r>
            <a:rPr lang="en-US" sz="1200" kern="1200"/>
            <a:t>Physician Review</a:t>
          </a:r>
        </a:p>
        <a:p>
          <a:pPr marL="114300" lvl="1" indent="-114300" algn="l" defTabSz="533400">
            <a:lnSpc>
              <a:spcPct val="90000"/>
            </a:lnSpc>
            <a:spcBef>
              <a:spcPct val="0"/>
            </a:spcBef>
            <a:spcAft>
              <a:spcPct val="15000"/>
            </a:spcAft>
            <a:buChar char="•"/>
          </a:pPr>
          <a:r>
            <a:rPr lang="en-US" sz="1200" kern="1200"/>
            <a:t>Application &amp; Agreement</a:t>
          </a:r>
        </a:p>
        <a:p>
          <a:pPr marL="114300" lvl="1" indent="-114300" algn="l" defTabSz="533400">
            <a:lnSpc>
              <a:spcPct val="90000"/>
            </a:lnSpc>
            <a:spcBef>
              <a:spcPct val="0"/>
            </a:spcBef>
            <a:spcAft>
              <a:spcPct val="15000"/>
            </a:spcAft>
            <a:buChar char="•"/>
          </a:pPr>
          <a:r>
            <a:rPr lang="en-US" sz="1200" kern="1200"/>
            <a:t>Home Study</a:t>
          </a:r>
        </a:p>
        <a:p>
          <a:pPr marL="114300" lvl="1" indent="-114300" algn="l" defTabSz="533400">
            <a:lnSpc>
              <a:spcPct val="90000"/>
            </a:lnSpc>
            <a:spcBef>
              <a:spcPct val="0"/>
            </a:spcBef>
            <a:spcAft>
              <a:spcPct val="15000"/>
            </a:spcAft>
            <a:buChar char="•"/>
          </a:pPr>
          <a:r>
            <a:rPr lang="en-US" sz="1200" kern="1200"/>
            <a:t>Family Profile</a:t>
          </a:r>
        </a:p>
      </dsp:txBody>
      <dsp:txXfrm>
        <a:off x="158682" y="798671"/>
        <a:ext cx="1496900" cy="1660690"/>
      </dsp:txXfrm>
    </dsp:sp>
    <dsp:sp modelId="{D1A3FDAC-874D-4386-B3DA-49479D2014F0}">
      <dsp:nvSpPr>
        <dsp:cNvPr id="0" name=""/>
        <dsp:cNvSpPr/>
      </dsp:nvSpPr>
      <dsp:spPr>
        <a:xfrm>
          <a:off x="1842077" y="1431851"/>
          <a:ext cx="337089" cy="394330"/>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842077" y="1510717"/>
        <a:ext cx="235962" cy="236598"/>
      </dsp:txXfrm>
    </dsp:sp>
    <dsp:sp modelId="{FB933174-5D73-44D0-A970-83D0636F9B4A}">
      <dsp:nvSpPr>
        <dsp:cNvPr id="0" name=""/>
        <dsp:cNvSpPr/>
      </dsp:nvSpPr>
      <dsp:spPr>
        <a:xfrm>
          <a:off x="2338171" y="1152004"/>
          <a:ext cx="1590042" cy="954025"/>
        </a:xfrm>
        <a:prstGeom prst="roundRect">
          <a:avLst>
            <a:gd name="adj" fmla="val 10000"/>
          </a:avLst>
        </a:prstGeom>
        <a:solidFill>
          <a:schemeClr val="accent5">
            <a:shade val="50000"/>
            <a:hueOff val="146885"/>
            <a:satOff val="-22361"/>
            <a:lumOff val="143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Matching    Phase 2 </a:t>
          </a:r>
        </a:p>
      </dsp:txBody>
      <dsp:txXfrm>
        <a:off x="2366113" y="1179946"/>
        <a:ext cx="1534158" cy="898141"/>
      </dsp:txXfrm>
    </dsp:sp>
    <dsp:sp modelId="{11967A65-B03A-4FFA-8D93-BC835531AFF5}">
      <dsp:nvSpPr>
        <dsp:cNvPr id="0" name=""/>
        <dsp:cNvSpPr/>
      </dsp:nvSpPr>
      <dsp:spPr>
        <a:xfrm>
          <a:off x="4068137" y="1431851"/>
          <a:ext cx="337089" cy="394330"/>
        </a:xfrm>
        <a:prstGeom prst="rightArrow">
          <a:avLst>
            <a:gd name="adj1" fmla="val 60000"/>
            <a:gd name="adj2" fmla="val 50000"/>
          </a:avLst>
        </a:prstGeom>
        <a:solidFill>
          <a:schemeClr val="accent5">
            <a:shade val="90000"/>
            <a:hueOff val="178638"/>
            <a:satOff val="-25644"/>
            <a:lumOff val="158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068137" y="1510717"/>
        <a:ext cx="235962" cy="236598"/>
      </dsp:txXfrm>
    </dsp:sp>
    <dsp:sp modelId="{CFFFD8C3-BF2E-4B0B-B57E-ED46984204EB}">
      <dsp:nvSpPr>
        <dsp:cNvPr id="0" name=""/>
        <dsp:cNvSpPr/>
      </dsp:nvSpPr>
      <dsp:spPr>
        <a:xfrm>
          <a:off x="4564230" y="1152004"/>
          <a:ext cx="1590042" cy="954025"/>
        </a:xfrm>
        <a:prstGeom prst="roundRect">
          <a:avLst>
            <a:gd name="adj" fmla="val 10000"/>
          </a:avLst>
        </a:prstGeom>
        <a:solidFill>
          <a:schemeClr val="accent5">
            <a:shade val="50000"/>
            <a:hueOff val="293769"/>
            <a:satOff val="-44721"/>
            <a:lumOff val="287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Fertility Clinic Approval</a:t>
          </a:r>
        </a:p>
      </dsp:txBody>
      <dsp:txXfrm>
        <a:off x="4592172" y="1179946"/>
        <a:ext cx="1534158" cy="898141"/>
      </dsp:txXfrm>
    </dsp:sp>
    <dsp:sp modelId="{8655534B-9776-4905-B95A-899EF459E1BF}">
      <dsp:nvSpPr>
        <dsp:cNvPr id="0" name=""/>
        <dsp:cNvSpPr/>
      </dsp:nvSpPr>
      <dsp:spPr>
        <a:xfrm>
          <a:off x="6294196" y="1431851"/>
          <a:ext cx="337089" cy="394330"/>
        </a:xfrm>
        <a:prstGeom prst="rightArrow">
          <a:avLst>
            <a:gd name="adj1" fmla="val 60000"/>
            <a:gd name="adj2" fmla="val 50000"/>
          </a:avLst>
        </a:prstGeom>
        <a:solidFill>
          <a:schemeClr val="accent5">
            <a:shade val="90000"/>
            <a:hueOff val="357275"/>
            <a:satOff val="-51288"/>
            <a:lumOff val="316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294196" y="1510717"/>
        <a:ext cx="235962" cy="236598"/>
      </dsp:txXfrm>
    </dsp:sp>
    <dsp:sp modelId="{319D33C8-9AAD-4CA1-B111-F0B7F14A1524}">
      <dsp:nvSpPr>
        <dsp:cNvPr id="0" name=""/>
        <dsp:cNvSpPr/>
      </dsp:nvSpPr>
      <dsp:spPr>
        <a:xfrm>
          <a:off x="6790290" y="1152004"/>
          <a:ext cx="1590042" cy="954025"/>
        </a:xfrm>
        <a:prstGeom prst="roundRect">
          <a:avLst>
            <a:gd name="adj" fmla="val 10000"/>
          </a:avLst>
        </a:prstGeom>
        <a:solidFill>
          <a:schemeClr val="accent5">
            <a:shade val="50000"/>
            <a:hueOff val="440654"/>
            <a:satOff val="-67082"/>
            <a:lumOff val="431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Contract     Phase 3</a:t>
          </a:r>
        </a:p>
      </dsp:txBody>
      <dsp:txXfrm>
        <a:off x="6818232" y="1179946"/>
        <a:ext cx="1534158" cy="898141"/>
      </dsp:txXfrm>
    </dsp:sp>
    <dsp:sp modelId="{D1E6317A-7C0B-466C-9FE7-8AC4E56DA22C}">
      <dsp:nvSpPr>
        <dsp:cNvPr id="0" name=""/>
        <dsp:cNvSpPr/>
      </dsp:nvSpPr>
      <dsp:spPr>
        <a:xfrm rot="5396724">
          <a:off x="7375311" y="2294708"/>
          <a:ext cx="421643" cy="394330"/>
        </a:xfrm>
        <a:prstGeom prst="rightArrow">
          <a:avLst>
            <a:gd name="adj1" fmla="val 60000"/>
            <a:gd name="adj2" fmla="val 50000"/>
          </a:avLst>
        </a:prstGeom>
        <a:solidFill>
          <a:schemeClr val="accent5">
            <a:shade val="90000"/>
            <a:hueOff val="535913"/>
            <a:satOff val="-76932"/>
            <a:lumOff val="4754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7467777" y="2281052"/>
        <a:ext cx="236598" cy="303344"/>
      </dsp:txXfrm>
    </dsp:sp>
    <dsp:sp modelId="{BBF188F4-B3E9-42CB-92EE-EEDB9EBDAE57}">
      <dsp:nvSpPr>
        <dsp:cNvPr id="0" name=""/>
        <dsp:cNvSpPr/>
      </dsp:nvSpPr>
      <dsp:spPr>
        <a:xfrm>
          <a:off x="6791957" y="2901583"/>
          <a:ext cx="1590042" cy="954025"/>
        </a:xfrm>
        <a:prstGeom prst="roundRect">
          <a:avLst>
            <a:gd name="adj" fmla="val 10000"/>
          </a:avLst>
        </a:prstGeom>
        <a:solidFill>
          <a:schemeClr val="accent5">
            <a:shade val="50000"/>
            <a:hueOff val="587539"/>
            <a:satOff val="-89443"/>
            <a:lumOff val="575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n-US" sz="1600" kern="1200"/>
            <a:t>Shipping </a:t>
          </a:r>
        </a:p>
        <a:p>
          <a:pPr marL="0" lvl="0" indent="0" algn="ctr" defTabSz="711200">
            <a:lnSpc>
              <a:spcPct val="100000"/>
            </a:lnSpc>
            <a:spcBef>
              <a:spcPct val="0"/>
            </a:spcBef>
            <a:spcAft>
              <a:spcPct val="35000"/>
            </a:spcAft>
            <a:buNone/>
          </a:pPr>
          <a:r>
            <a:rPr lang="en-US" sz="1600" kern="1200"/>
            <a:t>Phase 4</a:t>
          </a:r>
        </a:p>
      </dsp:txBody>
      <dsp:txXfrm>
        <a:off x="6819899" y="2929525"/>
        <a:ext cx="1534158" cy="898141"/>
      </dsp:txXfrm>
    </dsp:sp>
    <dsp:sp modelId="{9866583F-35CA-47E4-90D8-1BBF7B2CA273}">
      <dsp:nvSpPr>
        <dsp:cNvPr id="0" name=""/>
        <dsp:cNvSpPr/>
      </dsp:nvSpPr>
      <dsp:spPr>
        <a:xfrm rot="10800000">
          <a:off x="6323007" y="3181431"/>
          <a:ext cx="331391" cy="394330"/>
        </a:xfrm>
        <a:prstGeom prst="rightArrow">
          <a:avLst>
            <a:gd name="adj1" fmla="val 60000"/>
            <a:gd name="adj2" fmla="val 50000"/>
          </a:avLst>
        </a:prstGeom>
        <a:solidFill>
          <a:schemeClr val="accent5">
            <a:shade val="90000"/>
            <a:hueOff val="535913"/>
            <a:satOff val="-76932"/>
            <a:lumOff val="4754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6422424" y="3260297"/>
        <a:ext cx="231974" cy="236598"/>
      </dsp:txXfrm>
    </dsp:sp>
    <dsp:sp modelId="{3F403FF2-AFA8-4879-80C9-81DBC1036975}">
      <dsp:nvSpPr>
        <dsp:cNvPr id="0" name=""/>
        <dsp:cNvSpPr/>
      </dsp:nvSpPr>
      <dsp:spPr>
        <a:xfrm>
          <a:off x="4576648" y="2901583"/>
          <a:ext cx="1590042" cy="954025"/>
        </a:xfrm>
        <a:prstGeom prst="roundRect">
          <a:avLst>
            <a:gd name="adj" fmla="val 10000"/>
          </a:avLst>
        </a:prstGeom>
        <a:solidFill>
          <a:schemeClr val="accent5">
            <a:shade val="50000"/>
            <a:hueOff val="440654"/>
            <a:satOff val="-67082"/>
            <a:lumOff val="431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Frozen Embryo Transfer</a:t>
          </a:r>
        </a:p>
      </dsp:txBody>
      <dsp:txXfrm>
        <a:off x="4604590" y="2929525"/>
        <a:ext cx="1534158" cy="898141"/>
      </dsp:txXfrm>
    </dsp:sp>
    <dsp:sp modelId="{83230DD0-0BFD-4E72-B2EA-3F4F491DA8DB}">
      <dsp:nvSpPr>
        <dsp:cNvPr id="0" name=""/>
        <dsp:cNvSpPr/>
      </dsp:nvSpPr>
      <dsp:spPr>
        <a:xfrm rot="10800000">
          <a:off x="4151986" y="3153957"/>
          <a:ext cx="300158" cy="394330"/>
        </a:xfrm>
        <a:prstGeom prst="rightArrow">
          <a:avLst>
            <a:gd name="adj1" fmla="val 60000"/>
            <a:gd name="adj2" fmla="val 50000"/>
          </a:avLst>
        </a:prstGeom>
        <a:solidFill>
          <a:schemeClr val="accent5">
            <a:shade val="90000"/>
            <a:hueOff val="357275"/>
            <a:satOff val="-51288"/>
            <a:lumOff val="316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242033" y="3232823"/>
        <a:ext cx="210111" cy="236598"/>
      </dsp:txXfrm>
    </dsp:sp>
    <dsp:sp modelId="{9A894450-103F-4850-BD1E-3431C5871795}">
      <dsp:nvSpPr>
        <dsp:cNvPr id="0" name=""/>
        <dsp:cNvSpPr/>
      </dsp:nvSpPr>
      <dsp:spPr>
        <a:xfrm rot="10800000" flipV="1">
          <a:off x="2407226" y="2841747"/>
          <a:ext cx="1603271" cy="962592"/>
        </a:xfrm>
        <a:prstGeom prst="roundRect">
          <a:avLst>
            <a:gd name="adj" fmla="val 10000"/>
          </a:avLst>
        </a:prstGeom>
        <a:solidFill>
          <a:schemeClr val="accent5">
            <a:shade val="50000"/>
            <a:hueOff val="293769"/>
            <a:satOff val="-44721"/>
            <a:lumOff val="287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a:t>Welcome Home Baby!</a:t>
          </a:r>
        </a:p>
        <a:p>
          <a:pPr marL="114300" lvl="1" indent="-114300" algn="l" defTabSz="533400">
            <a:lnSpc>
              <a:spcPct val="90000"/>
            </a:lnSpc>
            <a:spcBef>
              <a:spcPct val="0"/>
            </a:spcBef>
            <a:spcAft>
              <a:spcPct val="15000"/>
            </a:spcAft>
            <a:buChar char="•"/>
          </a:pPr>
          <a:endParaRPr lang="en-US" sz="1200" kern="1200"/>
        </a:p>
      </dsp:txBody>
      <dsp:txXfrm rot="-10800000">
        <a:off x="2435419" y="2869940"/>
        <a:ext cx="1546885" cy="906206"/>
      </dsp:txXfrm>
    </dsp:sp>
    <dsp:sp modelId="{22908C2C-EE73-4939-A54F-8DF455222032}">
      <dsp:nvSpPr>
        <dsp:cNvPr id="0" name=""/>
        <dsp:cNvSpPr/>
      </dsp:nvSpPr>
      <dsp:spPr>
        <a:xfrm rot="9434914">
          <a:off x="1989088" y="3572167"/>
          <a:ext cx="311139" cy="394330"/>
        </a:xfrm>
        <a:prstGeom prst="rightArrow">
          <a:avLst>
            <a:gd name="adj1" fmla="val 60000"/>
            <a:gd name="adj2" fmla="val 50000"/>
          </a:avLst>
        </a:prstGeom>
        <a:solidFill>
          <a:schemeClr val="accent5">
            <a:shade val="90000"/>
            <a:hueOff val="178638"/>
            <a:satOff val="-25644"/>
            <a:lumOff val="158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078799" y="3632984"/>
        <a:ext cx="217797" cy="236598"/>
      </dsp:txXfrm>
    </dsp:sp>
    <dsp:sp modelId="{77125BE7-1EAA-46B0-A37B-3B78A5A3C8FE}">
      <dsp:nvSpPr>
        <dsp:cNvPr id="0" name=""/>
        <dsp:cNvSpPr/>
      </dsp:nvSpPr>
      <dsp:spPr>
        <a:xfrm rot="760334">
          <a:off x="178591" y="3710568"/>
          <a:ext cx="1687257" cy="1058949"/>
        </a:xfrm>
        <a:prstGeom prst="roundRect">
          <a:avLst>
            <a:gd name="adj" fmla="val 10000"/>
          </a:avLst>
        </a:prstGeom>
        <a:solidFill>
          <a:schemeClr val="accent5">
            <a:shade val="50000"/>
            <a:hueOff val="146885"/>
            <a:satOff val="-22361"/>
            <a:lumOff val="143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ctr" defTabSz="844550">
            <a:lnSpc>
              <a:spcPct val="90000"/>
            </a:lnSpc>
            <a:spcBef>
              <a:spcPct val="0"/>
            </a:spcBef>
            <a:spcAft>
              <a:spcPct val="35000"/>
            </a:spcAft>
            <a:buNone/>
          </a:pPr>
          <a:r>
            <a:rPr lang="en-US" sz="1900" kern="1200"/>
            <a:t>Welcome Home Baby!</a:t>
          </a:r>
        </a:p>
        <a:p>
          <a:pPr marL="114300" lvl="1" indent="-114300" algn="l" defTabSz="533400">
            <a:lnSpc>
              <a:spcPct val="90000"/>
            </a:lnSpc>
            <a:spcBef>
              <a:spcPct val="0"/>
            </a:spcBef>
            <a:spcAft>
              <a:spcPct val="15000"/>
            </a:spcAft>
            <a:buChar char="•"/>
          </a:pPr>
          <a:endParaRPr lang="en-US" sz="1200" kern="1200"/>
        </a:p>
      </dsp:txBody>
      <dsp:txXfrm>
        <a:off x="209607" y="3741584"/>
        <a:ext cx="1625225" cy="996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0A141-0487-46CE-845C-79C0A04B677E}">
      <dsp:nvSpPr>
        <dsp:cNvPr id="0" name=""/>
        <dsp:cNvSpPr/>
      </dsp:nvSpPr>
      <dsp:spPr>
        <a:xfrm>
          <a:off x="2092" y="273401"/>
          <a:ext cx="1070516"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l" defTabSz="577850">
            <a:lnSpc>
              <a:spcPct val="90000"/>
            </a:lnSpc>
            <a:spcBef>
              <a:spcPct val="0"/>
            </a:spcBef>
            <a:spcAft>
              <a:spcPct val="35000"/>
            </a:spcAft>
            <a:buNone/>
          </a:pPr>
          <a:r>
            <a:rPr lang="en-US" sz="1300" b="1" kern="1200"/>
            <a:t>Foster-Only</a:t>
          </a:r>
        </a:p>
      </dsp:txBody>
      <dsp:txXfrm>
        <a:off x="2092" y="273401"/>
        <a:ext cx="1070516" cy="257400"/>
      </dsp:txXfrm>
    </dsp:sp>
    <dsp:sp modelId="{1349F02B-21E3-420F-88D9-D8EB31219DD9}">
      <dsp:nvSpPr>
        <dsp:cNvPr id="0" name=""/>
        <dsp:cNvSpPr/>
      </dsp:nvSpPr>
      <dsp:spPr>
        <a:xfrm>
          <a:off x="1072608" y="80351"/>
          <a:ext cx="214103" cy="6435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1FD7E2-8D54-423E-B2E7-D758F203FD39}">
      <dsp:nvSpPr>
        <dsp:cNvPr id="0" name=""/>
        <dsp:cNvSpPr/>
      </dsp:nvSpPr>
      <dsp:spPr>
        <a:xfrm>
          <a:off x="1372353" y="80351"/>
          <a:ext cx="2911803" cy="643500"/>
        </a:xfrm>
        <a:prstGeom prst="rect">
          <a:avLst/>
        </a:prstGeom>
        <a:solidFill>
          <a:srgbClr val="FFC000"/>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a:t>Serves youth ages 0-17 temporarily until they are reunited or placed with kinship</a:t>
          </a:r>
        </a:p>
      </dsp:txBody>
      <dsp:txXfrm>
        <a:off x="1372353" y="80351"/>
        <a:ext cx="2911803" cy="643500"/>
      </dsp:txXfrm>
    </dsp:sp>
    <dsp:sp modelId="{D6AC80F9-1921-4C7E-ADCF-2E1AF64124C3}">
      <dsp:nvSpPr>
        <dsp:cNvPr id="0" name=""/>
        <dsp:cNvSpPr/>
      </dsp:nvSpPr>
      <dsp:spPr>
        <a:xfrm>
          <a:off x="2092" y="967471"/>
          <a:ext cx="1070516" cy="434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l" defTabSz="577850">
            <a:lnSpc>
              <a:spcPct val="90000"/>
            </a:lnSpc>
            <a:spcBef>
              <a:spcPct val="0"/>
            </a:spcBef>
            <a:spcAft>
              <a:spcPct val="35000"/>
            </a:spcAft>
            <a:buNone/>
          </a:pPr>
          <a:r>
            <a:rPr lang="en-US" sz="1300" b="1" kern="1200"/>
            <a:t>Foster-to-Adopt</a:t>
          </a:r>
        </a:p>
      </dsp:txBody>
      <dsp:txXfrm>
        <a:off x="2092" y="967471"/>
        <a:ext cx="1070516" cy="434362"/>
      </dsp:txXfrm>
    </dsp:sp>
    <dsp:sp modelId="{5D46242A-0951-466E-A396-AF8EA90C4CA7}">
      <dsp:nvSpPr>
        <dsp:cNvPr id="0" name=""/>
        <dsp:cNvSpPr/>
      </dsp:nvSpPr>
      <dsp:spPr>
        <a:xfrm>
          <a:off x="1072608" y="770651"/>
          <a:ext cx="214103" cy="828003"/>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F51F8-DF82-46D4-AC06-4D3D006004C5}">
      <dsp:nvSpPr>
        <dsp:cNvPr id="0" name=""/>
        <dsp:cNvSpPr/>
      </dsp:nvSpPr>
      <dsp:spPr>
        <a:xfrm>
          <a:off x="1372353" y="770651"/>
          <a:ext cx="2911803" cy="828003"/>
        </a:xfrm>
        <a:prstGeom prst="rect">
          <a:avLst/>
        </a:prstGeom>
        <a:solidFill>
          <a:srgbClr val="FFC000"/>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rtl="0">
            <a:lnSpc>
              <a:spcPct val="90000"/>
            </a:lnSpc>
            <a:spcBef>
              <a:spcPct val="0"/>
            </a:spcBef>
            <a:spcAft>
              <a:spcPct val="15000"/>
            </a:spcAft>
            <a:buChar char="•"/>
          </a:pPr>
          <a:r>
            <a:rPr lang="en-US" sz="1300" kern="1200"/>
            <a:t>Serves youth ages 0-17</a:t>
          </a:r>
          <a:r>
            <a:rPr lang="en-US" sz="1300" kern="1200">
              <a:latin typeface="Calibri"/>
            </a:rPr>
            <a:t>. The youth are fostered with hope of adoption, but there is a chance of reunification or kinship.</a:t>
          </a:r>
          <a:endParaRPr lang="en-US" sz="1300" kern="1200"/>
        </a:p>
      </dsp:txBody>
      <dsp:txXfrm>
        <a:off x="1372353" y="770651"/>
        <a:ext cx="2911803" cy="828003"/>
      </dsp:txXfrm>
    </dsp:sp>
    <dsp:sp modelId="{A416201C-7435-4ED2-89B5-1F68A8B15A9E}">
      <dsp:nvSpPr>
        <dsp:cNvPr id="0" name=""/>
        <dsp:cNvSpPr/>
      </dsp:nvSpPr>
      <dsp:spPr>
        <a:xfrm>
          <a:off x="2092" y="1754045"/>
          <a:ext cx="1070516" cy="434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l" defTabSz="577850">
            <a:lnSpc>
              <a:spcPct val="90000"/>
            </a:lnSpc>
            <a:spcBef>
              <a:spcPct val="0"/>
            </a:spcBef>
            <a:spcAft>
              <a:spcPct val="35000"/>
            </a:spcAft>
            <a:buNone/>
          </a:pPr>
          <a:r>
            <a:rPr lang="en-US" sz="1300" b="1" kern="1200"/>
            <a:t>Straight Adopt</a:t>
          </a:r>
        </a:p>
      </dsp:txBody>
      <dsp:txXfrm>
        <a:off x="2092" y="1754045"/>
        <a:ext cx="1070516" cy="434362"/>
      </dsp:txXfrm>
    </dsp:sp>
    <dsp:sp modelId="{1277E47C-DE2F-4D9B-880F-443201631293}">
      <dsp:nvSpPr>
        <dsp:cNvPr id="0" name=""/>
        <dsp:cNvSpPr/>
      </dsp:nvSpPr>
      <dsp:spPr>
        <a:xfrm>
          <a:off x="1072608" y="1645454"/>
          <a:ext cx="214103" cy="651543"/>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7EA62A-242E-4AF0-B045-D65D4E2887CA}">
      <dsp:nvSpPr>
        <dsp:cNvPr id="0" name=""/>
        <dsp:cNvSpPr/>
      </dsp:nvSpPr>
      <dsp:spPr>
        <a:xfrm>
          <a:off x="1372353" y="1645454"/>
          <a:ext cx="2911803" cy="651543"/>
        </a:xfrm>
        <a:prstGeom prst="rect">
          <a:avLst/>
        </a:prstGeom>
        <a:solidFill>
          <a:srgbClr val="FFC000"/>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a:t>Adoption of a youth in foster care whose parent’s rights are already terminated</a:t>
          </a:r>
        </a:p>
      </dsp:txBody>
      <dsp:txXfrm>
        <a:off x="1372353" y="1645454"/>
        <a:ext cx="2911803" cy="651543"/>
      </dsp:txXfrm>
    </dsp:sp>
    <dsp:sp modelId="{E79BD091-ACE0-4BF9-800F-B8AD1DCF3C7D}">
      <dsp:nvSpPr>
        <dsp:cNvPr id="0" name=""/>
        <dsp:cNvSpPr/>
      </dsp:nvSpPr>
      <dsp:spPr>
        <a:xfrm>
          <a:off x="2092" y="2448367"/>
          <a:ext cx="1070516"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l" defTabSz="577850">
            <a:lnSpc>
              <a:spcPct val="90000"/>
            </a:lnSpc>
            <a:spcBef>
              <a:spcPct val="0"/>
            </a:spcBef>
            <a:spcAft>
              <a:spcPct val="35000"/>
            </a:spcAft>
            <a:buNone/>
          </a:pPr>
          <a:r>
            <a:rPr lang="en-US" sz="1300" b="1" kern="1200"/>
            <a:t>Kinship</a:t>
          </a:r>
        </a:p>
      </dsp:txBody>
      <dsp:txXfrm>
        <a:off x="2092" y="2448367"/>
        <a:ext cx="1070516" cy="257400"/>
      </dsp:txXfrm>
    </dsp:sp>
    <dsp:sp modelId="{AAC0F63B-BD9A-48B6-A717-350A4AB937CA}">
      <dsp:nvSpPr>
        <dsp:cNvPr id="0" name=""/>
        <dsp:cNvSpPr/>
      </dsp:nvSpPr>
      <dsp:spPr>
        <a:xfrm>
          <a:off x="1072608" y="2343798"/>
          <a:ext cx="214103" cy="46653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943600-358F-4D17-8A5C-F4EDCA68228A}">
      <dsp:nvSpPr>
        <dsp:cNvPr id="0" name=""/>
        <dsp:cNvSpPr/>
      </dsp:nvSpPr>
      <dsp:spPr>
        <a:xfrm>
          <a:off x="1372353" y="2343798"/>
          <a:ext cx="2911803" cy="466537"/>
        </a:xfrm>
        <a:prstGeom prst="rect">
          <a:avLst/>
        </a:prstGeom>
        <a:solidFill>
          <a:srgbClr val="FFC000"/>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rtl="0">
            <a:lnSpc>
              <a:spcPct val="90000"/>
            </a:lnSpc>
            <a:spcBef>
              <a:spcPct val="0"/>
            </a:spcBef>
            <a:spcAft>
              <a:spcPct val="15000"/>
            </a:spcAft>
            <a:buChar char="•"/>
          </a:pPr>
          <a:r>
            <a:rPr lang="en-US" sz="1300" kern="1200">
              <a:latin typeface="Calibri"/>
            </a:rPr>
            <a:t>When youth </a:t>
          </a:r>
          <a:r>
            <a:rPr lang="en-US" sz="1300" kern="1200"/>
            <a:t>in foster care are placed in the home of relatives or “fictive” kin</a:t>
          </a:r>
          <a:r>
            <a:rPr lang="en-US" sz="1300" kern="1200">
              <a:latin typeface="Calibri"/>
            </a:rPr>
            <a:t> </a:t>
          </a:r>
          <a:endParaRPr lang="en-US" sz="1300" kern="1200"/>
        </a:p>
      </dsp:txBody>
      <dsp:txXfrm>
        <a:off x="1372353" y="2343798"/>
        <a:ext cx="2911803" cy="466537"/>
      </dsp:txXfrm>
    </dsp:sp>
    <dsp:sp modelId="{D0DFE5A6-7F66-40F2-93BA-8467E4EF8A09}">
      <dsp:nvSpPr>
        <dsp:cNvPr id="0" name=""/>
        <dsp:cNvSpPr/>
      </dsp:nvSpPr>
      <dsp:spPr>
        <a:xfrm>
          <a:off x="2092" y="2857136"/>
          <a:ext cx="1070516" cy="434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l" defTabSz="577850" rtl="0">
            <a:lnSpc>
              <a:spcPct val="90000"/>
            </a:lnSpc>
            <a:spcBef>
              <a:spcPct val="0"/>
            </a:spcBef>
            <a:spcAft>
              <a:spcPct val="35000"/>
            </a:spcAft>
            <a:buNone/>
          </a:pPr>
          <a:r>
            <a:rPr lang="en-US" sz="1300" b="1" kern="1200">
              <a:latin typeface="Calibri"/>
            </a:rPr>
            <a:t>Special Populations</a:t>
          </a:r>
          <a:endParaRPr lang="en-US" sz="1300" b="1" kern="1200"/>
        </a:p>
      </dsp:txBody>
      <dsp:txXfrm>
        <a:off x="2092" y="2857136"/>
        <a:ext cx="1070516" cy="434362"/>
      </dsp:txXfrm>
    </dsp:sp>
    <dsp:sp modelId="{0DE8E177-07AC-4BFD-9BEA-D40FA10FF5ED}">
      <dsp:nvSpPr>
        <dsp:cNvPr id="0" name=""/>
        <dsp:cNvSpPr/>
      </dsp:nvSpPr>
      <dsp:spPr>
        <a:xfrm>
          <a:off x="1072608" y="2857136"/>
          <a:ext cx="214103" cy="43436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105E68-E8CE-4F15-9312-F20EFAE5AD8F}">
      <dsp:nvSpPr>
        <dsp:cNvPr id="0" name=""/>
        <dsp:cNvSpPr/>
      </dsp:nvSpPr>
      <dsp:spPr>
        <a:xfrm>
          <a:off x="1372353" y="2857136"/>
          <a:ext cx="2911803" cy="434362"/>
        </a:xfrm>
        <a:prstGeom prst="rect">
          <a:avLst/>
        </a:prstGeom>
        <a:solidFill>
          <a:srgbClr val="FFC000"/>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rtl="0">
            <a:lnSpc>
              <a:spcPct val="90000"/>
            </a:lnSpc>
            <a:spcBef>
              <a:spcPct val="0"/>
            </a:spcBef>
            <a:spcAft>
              <a:spcPct val="15000"/>
            </a:spcAft>
            <a:buChar char="•"/>
          </a:pPr>
          <a:r>
            <a:rPr lang="en-US" sz="1300" kern="1200">
              <a:latin typeface="Calibri"/>
            </a:rPr>
            <a:t> PMN</a:t>
          </a:r>
          <a:endParaRPr lang="en-US" sz="1300" kern="1200"/>
        </a:p>
      </dsp:txBody>
      <dsp:txXfrm>
        <a:off x="1372353" y="2857136"/>
        <a:ext cx="2911803" cy="434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5D9B6-FEA5-4551-9858-00D7BFBE5F47}">
      <dsp:nvSpPr>
        <dsp:cNvPr id="0" name=""/>
        <dsp:cNvSpPr/>
      </dsp:nvSpPr>
      <dsp:spPr>
        <a:xfrm>
          <a:off x="0" y="94511"/>
          <a:ext cx="5652680"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ts val="0"/>
            </a:spcAft>
            <a:buNone/>
          </a:pPr>
          <a:r>
            <a:rPr lang="en-US" sz="1300" kern="1200" dirty="0"/>
            <a:t>Amarillo/Lubbock: </a:t>
          </a:r>
          <a:r>
            <a:rPr lang="en-US" sz="130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Trashauna.</a:t>
          </a:r>
          <a:r>
            <a:rPr lang="en-US" sz="1300" kern="1200" dirty="0">
              <a:solidFill>
                <a:schemeClr val="tx1"/>
              </a:solidFill>
              <a:latin typeface="Calibri"/>
              <a:hlinkClick xmlns:r="http://schemas.openxmlformats.org/officeDocument/2006/relationships" r:id="rId1">
                <a:extLst>
                  <a:ext uri="{A12FA001-AC4F-418D-AE19-62706E023703}">
                    <ahyp:hlinkClr xmlns:ahyp="http://schemas.microsoft.com/office/drawing/2018/hyperlinkcolor" val="tx"/>
                  </a:ext>
                </a:extLst>
              </a:hlinkClick>
            </a:rPr>
            <a:t>Oates</a:t>
          </a:r>
          <a:r>
            <a:rPr lang="en-US" sz="130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@arrow.</a:t>
          </a:r>
          <a:r>
            <a:rPr lang="en-US" sz="1300" kern="1200" dirty="0">
              <a:solidFill>
                <a:schemeClr val="tx1"/>
              </a:solidFill>
              <a:latin typeface="Calibri"/>
              <a:hlinkClick xmlns:r="http://schemas.openxmlformats.org/officeDocument/2006/relationships" r:id="rId1">
                <a:extLst>
                  <a:ext uri="{A12FA001-AC4F-418D-AE19-62706E023703}">
                    <ahyp:hlinkClr xmlns:ahyp="http://schemas.microsoft.com/office/drawing/2018/hyperlinkcolor" val="tx"/>
                  </a:ext>
                </a:extLst>
              </a:hlinkClick>
            </a:rPr>
            <a:t>org</a:t>
          </a:r>
          <a:endParaRPr lang="en-US" sz="1300" kern="1200" dirty="0">
            <a:solidFill>
              <a:schemeClr val="tx1"/>
            </a:solidFill>
            <a:latin typeface="Calibri"/>
            <a:hlinkClick xmlns:r="http://schemas.openxmlformats.org/officeDocument/2006/relationships" r:id="rId1"/>
          </a:endParaRPr>
        </a:p>
      </dsp:txBody>
      <dsp:txXfrm>
        <a:off x="15221" y="109732"/>
        <a:ext cx="5622238" cy="281363"/>
      </dsp:txXfrm>
    </dsp:sp>
    <dsp:sp modelId="{11A3EB1A-1AC4-4959-B337-9EBEF78A83D1}">
      <dsp:nvSpPr>
        <dsp:cNvPr id="0" name=""/>
        <dsp:cNvSpPr/>
      </dsp:nvSpPr>
      <dsp:spPr>
        <a:xfrm>
          <a:off x="0" y="443756"/>
          <a:ext cx="5652680"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a:rPr>
            <a:t>Beaumont</a:t>
          </a:r>
          <a:r>
            <a:rPr lang="en-US" sz="1300" kern="1200" dirty="0"/>
            <a:t>: </a:t>
          </a:r>
          <a:r>
            <a:rPr lang="en-US" sz="130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Lauren.</a:t>
          </a:r>
          <a:r>
            <a:rPr lang="en-US" sz="1300" kern="1200" dirty="0">
              <a:solidFill>
                <a:schemeClr val="tx1"/>
              </a:solidFill>
              <a:latin typeface="Calibri"/>
              <a:hlinkClick xmlns:r="http://schemas.openxmlformats.org/officeDocument/2006/relationships" r:id="rId2">
                <a:extLst>
                  <a:ext uri="{A12FA001-AC4F-418D-AE19-62706E023703}">
                    <ahyp:hlinkClr xmlns:ahyp="http://schemas.microsoft.com/office/drawing/2018/hyperlinkcolor" val="tx"/>
                  </a:ext>
                </a:extLst>
              </a:hlinkClick>
            </a:rPr>
            <a:t>Graham</a:t>
          </a:r>
          <a:r>
            <a:rPr lang="en-US" sz="130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@arrow.</a:t>
          </a:r>
          <a:r>
            <a:rPr lang="en-US" sz="1300" kern="1200" dirty="0">
              <a:solidFill>
                <a:schemeClr val="tx1"/>
              </a:solidFill>
              <a:latin typeface="Calibri"/>
              <a:hlinkClick xmlns:r="http://schemas.openxmlformats.org/officeDocument/2006/relationships" r:id="rId2">
                <a:extLst>
                  <a:ext uri="{A12FA001-AC4F-418D-AE19-62706E023703}">
                    <ahyp:hlinkClr xmlns:ahyp="http://schemas.microsoft.com/office/drawing/2018/hyperlinkcolor" val="tx"/>
                  </a:ext>
                </a:extLst>
              </a:hlinkClick>
            </a:rPr>
            <a:t>org</a:t>
          </a:r>
          <a:endParaRPr lang="en-US" sz="1300" kern="1200" dirty="0">
            <a:solidFill>
              <a:schemeClr val="tx1"/>
            </a:solidFill>
            <a:latin typeface="Calibri"/>
          </a:endParaRPr>
        </a:p>
      </dsp:txBody>
      <dsp:txXfrm>
        <a:off x="15221" y="458977"/>
        <a:ext cx="5622238" cy="281363"/>
      </dsp:txXfrm>
    </dsp:sp>
    <dsp:sp modelId="{F22AD599-6CE5-47B7-851D-8758BD1F1777}">
      <dsp:nvSpPr>
        <dsp:cNvPr id="0" name=""/>
        <dsp:cNvSpPr/>
      </dsp:nvSpPr>
      <dsp:spPr>
        <a:xfrm>
          <a:off x="0" y="793001"/>
          <a:ext cx="5652680"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a:rPr>
            <a:t>Brownwood</a:t>
          </a:r>
          <a:r>
            <a:rPr lang="en-US" sz="1300" kern="1200" dirty="0"/>
            <a:t>: </a:t>
          </a:r>
          <a:r>
            <a:rPr lang="en-US" sz="1300" kern="1200" dirty="0">
              <a:solidFill>
                <a:schemeClr val="tx1"/>
              </a:solidFill>
              <a:latin typeface="Calibri"/>
              <a:hlinkClick xmlns:r="http://schemas.openxmlformats.org/officeDocument/2006/relationships" r:id="rId3">
                <a:extLst>
                  <a:ext uri="{A12FA001-AC4F-418D-AE19-62706E023703}">
                    <ahyp:hlinkClr xmlns:ahyp="http://schemas.microsoft.com/office/drawing/2018/hyperlinkcolor" val="tx"/>
                  </a:ext>
                </a:extLst>
              </a:hlinkClick>
            </a:rPr>
            <a:t>Brienna</a:t>
          </a:r>
          <a:r>
            <a:rPr lang="en-US" sz="130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a:t>
          </a:r>
          <a:r>
            <a:rPr lang="en-US" sz="1300" kern="1200" dirty="0">
              <a:solidFill>
                <a:schemeClr val="tx1"/>
              </a:solidFill>
              <a:latin typeface="Calibri"/>
              <a:hlinkClick xmlns:r="http://schemas.openxmlformats.org/officeDocument/2006/relationships" r:id="rId3">
                <a:extLst>
                  <a:ext uri="{A12FA001-AC4F-418D-AE19-62706E023703}">
                    <ahyp:hlinkClr xmlns:ahyp="http://schemas.microsoft.com/office/drawing/2018/hyperlinkcolor" val="tx"/>
                  </a:ext>
                </a:extLst>
              </a:hlinkClick>
            </a:rPr>
            <a:t>Williams</a:t>
          </a:r>
          <a:r>
            <a:rPr lang="en-US" sz="130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@arrow.</a:t>
          </a:r>
          <a:r>
            <a:rPr lang="en-US" sz="1300" kern="1200" dirty="0">
              <a:solidFill>
                <a:schemeClr val="tx1"/>
              </a:solidFill>
              <a:latin typeface="Calibri"/>
              <a:hlinkClick xmlns:r="http://schemas.openxmlformats.org/officeDocument/2006/relationships" r:id="rId3">
                <a:extLst>
                  <a:ext uri="{A12FA001-AC4F-418D-AE19-62706E023703}">
                    <ahyp:hlinkClr xmlns:ahyp="http://schemas.microsoft.com/office/drawing/2018/hyperlinkcolor" val="tx"/>
                  </a:ext>
                </a:extLst>
              </a:hlinkClick>
            </a:rPr>
            <a:t>org</a:t>
          </a:r>
          <a:endParaRPr lang="en-US" sz="1300" kern="1200" dirty="0">
            <a:solidFill>
              <a:schemeClr val="tx1"/>
            </a:solidFill>
            <a:latin typeface="Calibri"/>
          </a:endParaRPr>
        </a:p>
      </dsp:txBody>
      <dsp:txXfrm>
        <a:off x="15221" y="808222"/>
        <a:ext cx="5622238" cy="281363"/>
      </dsp:txXfrm>
    </dsp:sp>
    <dsp:sp modelId="{04BE0000-C9C0-4F2D-85AE-412DFEAC0D43}">
      <dsp:nvSpPr>
        <dsp:cNvPr id="0" name=""/>
        <dsp:cNvSpPr/>
      </dsp:nvSpPr>
      <dsp:spPr>
        <a:xfrm>
          <a:off x="0" y="1142246"/>
          <a:ext cx="5652680"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a:rPr>
            <a:t>DFW</a:t>
          </a:r>
          <a:r>
            <a:rPr lang="en-US" sz="1300" kern="1200" dirty="0"/>
            <a:t>/Arlington: </a:t>
          </a:r>
          <a:r>
            <a:rPr lang="en-US" sz="1300" kern="1200" dirty="0">
              <a:solidFill>
                <a:schemeClr val="tx1"/>
              </a:solidFill>
              <a:latin typeface="Calibri"/>
              <a:hlinkClick xmlns:r="http://schemas.openxmlformats.org/officeDocument/2006/relationships" r:id="rId4">
                <a:extLst>
                  <a:ext uri="{A12FA001-AC4F-418D-AE19-62706E023703}">
                    <ahyp:hlinkClr xmlns:ahyp="http://schemas.microsoft.com/office/drawing/2018/hyperlinkcolor" val="tx"/>
                  </a:ext>
                </a:extLst>
              </a:hlinkClick>
            </a:rPr>
            <a:t>Shadai</a:t>
          </a:r>
          <a:r>
            <a:rPr lang="en-US" sz="130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a:t>
          </a:r>
          <a:r>
            <a:rPr lang="en-US" sz="1300" kern="1200" dirty="0">
              <a:solidFill>
                <a:schemeClr val="tx1"/>
              </a:solidFill>
              <a:latin typeface="Calibri"/>
              <a:hlinkClick xmlns:r="http://schemas.openxmlformats.org/officeDocument/2006/relationships" r:id="rId4">
                <a:extLst>
                  <a:ext uri="{A12FA001-AC4F-418D-AE19-62706E023703}">
                    <ahyp:hlinkClr xmlns:ahyp="http://schemas.microsoft.com/office/drawing/2018/hyperlinkcolor" val="tx"/>
                  </a:ext>
                </a:extLst>
              </a:hlinkClick>
            </a:rPr>
            <a:t>Brinchfield</a:t>
          </a:r>
          <a:r>
            <a:rPr lang="en-US" sz="130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@arrow.</a:t>
          </a:r>
          <a:r>
            <a:rPr lang="en-US" sz="1300" kern="1200" dirty="0">
              <a:solidFill>
                <a:schemeClr val="tx1"/>
              </a:solidFill>
              <a:latin typeface="Calibri"/>
              <a:hlinkClick xmlns:r="http://schemas.openxmlformats.org/officeDocument/2006/relationships" r:id="rId4">
                <a:extLst>
                  <a:ext uri="{A12FA001-AC4F-418D-AE19-62706E023703}">
                    <ahyp:hlinkClr xmlns:ahyp="http://schemas.microsoft.com/office/drawing/2018/hyperlinkcolor" val="tx"/>
                  </a:ext>
                </a:extLst>
              </a:hlinkClick>
            </a:rPr>
            <a:t>org</a:t>
          </a:r>
          <a:endParaRPr lang="en-US" sz="1300" kern="1200" dirty="0">
            <a:solidFill>
              <a:schemeClr val="tx1"/>
            </a:solidFill>
            <a:latin typeface="Calibri"/>
          </a:endParaRPr>
        </a:p>
      </dsp:txBody>
      <dsp:txXfrm>
        <a:off x="15221" y="1157467"/>
        <a:ext cx="5622238" cy="281363"/>
      </dsp:txXfrm>
    </dsp:sp>
    <dsp:sp modelId="{4AA703FF-FFC4-4151-BA09-F056152ACFA8}">
      <dsp:nvSpPr>
        <dsp:cNvPr id="0" name=""/>
        <dsp:cNvSpPr/>
      </dsp:nvSpPr>
      <dsp:spPr>
        <a:xfrm>
          <a:off x="0" y="1491491"/>
          <a:ext cx="5652680"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a:rPr>
            <a:t>Waco</a:t>
          </a:r>
          <a:r>
            <a:rPr lang="en-US" sz="1300" kern="1200" dirty="0"/>
            <a:t>: </a:t>
          </a:r>
          <a:r>
            <a:rPr lang="en-US" sz="1300" kern="1200" dirty="0">
              <a:solidFill>
                <a:schemeClr val="tx1"/>
              </a:solidFill>
              <a:latin typeface="Calibri"/>
              <a:hlinkClick xmlns:r="http://schemas.openxmlformats.org/officeDocument/2006/relationships" r:id="rId5">
                <a:extLst>
                  <a:ext uri="{A12FA001-AC4F-418D-AE19-62706E023703}">
                    <ahyp:hlinkClr xmlns:ahyp="http://schemas.microsoft.com/office/drawing/2018/hyperlinkcolor" val="tx"/>
                  </a:ext>
                </a:extLst>
              </a:hlinkClick>
            </a:rPr>
            <a:t>Hope</a:t>
          </a:r>
          <a:r>
            <a:rPr lang="en-US" sz="1300" kern="1200" dirty="0">
              <a:solidFill>
                <a:schemeClr val="tx1"/>
              </a:solidFill>
              <a:hlinkClick xmlns:r="http://schemas.openxmlformats.org/officeDocument/2006/relationships" r:id="rId5">
                <a:extLst>
                  <a:ext uri="{A12FA001-AC4F-418D-AE19-62706E023703}">
                    <ahyp:hlinkClr xmlns:ahyp="http://schemas.microsoft.com/office/drawing/2018/hyperlinkcolor" val="tx"/>
                  </a:ext>
                </a:extLst>
              </a:hlinkClick>
            </a:rPr>
            <a:t>.</a:t>
          </a:r>
          <a:r>
            <a:rPr lang="en-US" sz="1300" kern="1200" dirty="0">
              <a:solidFill>
                <a:schemeClr val="tx1"/>
              </a:solidFill>
              <a:latin typeface="Calibri"/>
              <a:hlinkClick xmlns:r="http://schemas.openxmlformats.org/officeDocument/2006/relationships" r:id="rId5">
                <a:extLst>
                  <a:ext uri="{A12FA001-AC4F-418D-AE19-62706E023703}">
                    <ahyp:hlinkClr xmlns:ahyp="http://schemas.microsoft.com/office/drawing/2018/hyperlinkcolor" val="tx"/>
                  </a:ext>
                </a:extLst>
              </a:hlinkClick>
            </a:rPr>
            <a:t>Middlebrook</a:t>
          </a:r>
          <a:r>
            <a:rPr lang="en-US" sz="1300" kern="1200" dirty="0">
              <a:solidFill>
                <a:schemeClr val="tx1"/>
              </a:solidFill>
              <a:hlinkClick xmlns:r="http://schemas.openxmlformats.org/officeDocument/2006/relationships" r:id="rId5">
                <a:extLst>
                  <a:ext uri="{A12FA001-AC4F-418D-AE19-62706E023703}">
                    <ahyp:hlinkClr xmlns:ahyp="http://schemas.microsoft.com/office/drawing/2018/hyperlinkcolor" val="tx"/>
                  </a:ext>
                </a:extLst>
              </a:hlinkClick>
            </a:rPr>
            <a:t>@arrow.</a:t>
          </a:r>
          <a:r>
            <a:rPr lang="en-US" sz="1300" kern="1200" dirty="0">
              <a:solidFill>
                <a:schemeClr val="tx1"/>
              </a:solidFill>
              <a:latin typeface="Calibri"/>
              <a:hlinkClick xmlns:r="http://schemas.openxmlformats.org/officeDocument/2006/relationships" r:id="rId5">
                <a:extLst>
                  <a:ext uri="{A12FA001-AC4F-418D-AE19-62706E023703}">
                    <ahyp:hlinkClr xmlns:ahyp="http://schemas.microsoft.com/office/drawing/2018/hyperlinkcolor" val="tx"/>
                  </a:ext>
                </a:extLst>
              </a:hlinkClick>
            </a:rPr>
            <a:t>org</a:t>
          </a:r>
          <a:endParaRPr lang="en-US" sz="1300" kern="1200" dirty="0">
            <a:solidFill>
              <a:schemeClr val="tx1"/>
            </a:solidFill>
            <a:latin typeface="Calibri"/>
          </a:endParaRPr>
        </a:p>
      </dsp:txBody>
      <dsp:txXfrm>
        <a:off x="15221" y="1506712"/>
        <a:ext cx="5622238" cy="281363"/>
      </dsp:txXfrm>
    </dsp:sp>
    <dsp:sp modelId="{45E64ABB-537A-41EE-9279-2E494D09252C}">
      <dsp:nvSpPr>
        <dsp:cNvPr id="0" name=""/>
        <dsp:cNvSpPr/>
      </dsp:nvSpPr>
      <dsp:spPr>
        <a:xfrm>
          <a:off x="0" y="1840736"/>
          <a:ext cx="5652680"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a:rPr>
            <a:t>North</a:t>
          </a:r>
          <a:r>
            <a:rPr lang="en-US" sz="1300" kern="1200" dirty="0"/>
            <a:t> Houston (Spring</a:t>
          </a:r>
          <a:r>
            <a:rPr lang="en-US" sz="1300" kern="1200" dirty="0">
              <a:latin typeface="Calibri"/>
            </a:rPr>
            <a:t>)/South Houston (Sugarland):</a:t>
          </a:r>
          <a:r>
            <a:rPr lang="en-US" sz="1300" kern="1200" dirty="0"/>
            <a:t> </a:t>
          </a:r>
          <a:r>
            <a:rPr lang="en-US" sz="1300" kern="1200" dirty="0">
              <a:solidFill>
                <a:schemeClr val="tx1"/>
              </a:solidFill>
              <a:latin typeface="Calibri"/>
              <a:hlinkClick xmlns:r="http://schemas.openxmlformats.org/officeDocument/2006/relationships" r:id="rId6">
                <a:extLst>
                  <a:ext uri="{A12FA001-AC4F-418D-AE19-62706E023703}">
                    <ahyp:hlinkClr xmlns:ahyp="http://schemas.microsoft.com/office/drawing/2018/hyperlinkcolor" val="tx"/>
                  </a:ext>
                </a:extLst>
              </a:hlinkClick>
            </a:rPr>
            <a:t>Ruth</a:t>
          </a:r>
          <a:r>
            <a:rPr lang="en-US" sz="1300" kern="1200" dirty="0">
              <a:solidFill>
                <a:schemeClr val="tx1"/>
              </a:solidFill>
              <a:hlinkClick xmlns:r="http://schemas.openxmlformats.org/officeDocument/2006/relationships" r:id="rId6">
                <a:extLst>
                  <a:ext uri="{A12FA001-AC4F-418D-AE19-62706E023703}">
                    <ahyp:hlinkClr xmlns:ahyp="http://schemas.microsoft.com/office/drawing/2018/hyperlinkcolor" val="tx"/>
                  </a:ext>
                </a:extLst>
              </a:hlinkClick>
            </a:rPr>
            <a:t>.</a:t>
          </a:r>
          <a:r>
            <a:rPr lang="en-US" sz="1300" kern="1200" dirty="0">
              <a:solidFill>
                <a:schemeClr val="tx1"/>
              </a:solidFill>
              <a:latin typeface="Calibri"/>
              <a:hlinkClick xmlns:r="http://schemas.openxmlformats.org/officeDocument/2006/relationships" r:id="rId6">
                <a:extLst>
                  <a:ext uri="{A12FA001-AC4F-418D-AE19-62706E023703}">
                    <ahyp:hlinkClr xmlns:ahyp="http://schemas.microsoft.com/office/drawing/2018/hyperlinkcolor" val="tx"/>
                  </a:ext>
                </a:extLst>
              </a:hlinkClick>
            </a:rPr>
            <a:t>Barrera</a:t>
          </a:r>
          <a:r>
            <a:rPr lang="en-US" sz="1300" kern="1200" dirty="0">
              <a:solidFill>
                <a:schemeClr val="tx1"/>
              </a:solidFill>
              <a:hlinkClick xmlns:r="http://schemas.openxmlformats.org/officeDocument/2006/relationships" r:id="rId6">
                <a:extLst>
                  <a:ext uri="{A12FA001-AC4F-418D-AE19-62706E023703}">
                    <ahyp:hlinkClr xmlns:ahyp="http://schemas.microsoft.com/office/drawing/2018/hyperlinkcolor" val="tx"/>
                  </a:ext>
                </a:extLst>
              </a:hlinkClick>
            </a:rPr>
            <a:t>@arrow.</a:t>
          </a:r>
          <a:r>
            <a:rPr lang="en-US" sz="1300" kern="1200" dirty="0">
              <a:solidFill>
                <a:schemeClr val="tx1"/>
              </a:solidFill>
              <a:latin typeface="Calibri"/>
              <a:hlinkClick xmlns:r="http://schemas.openxmlformats.org/officeDocument/2006/relationships" r:id="rId6">
                <a:extLst>
                  <a:ext uri="{A12FA001-AC4F-418D-AE19-62706E023703}">
                    <ahyp:hlinkClr xmlns:ahyp="http://schemas.microsoft.com/office/drawing/2018/hyperlinkcolor" val="tx"/>
                  </a:ext>
                </a:extLst>
              </a:hlinkClick>
            </a:rPr>
            <a:t>org</a:t>
          </a:r>
          <a:endParaRPr lang="en-US" sz="1300" kern="1200" dirty="0">
            <a:solidFill>
              <a:schemeClr val="tx1"/>
            </a:solidFill>
            <a:latin typeface="Calibri"/>
          </a:endParaRPr>
        </a:p>
      </dsp:txBody>
      <dsp:txXfrm>
        <a:off x="15221" y="1855957"/>
        <a:ext cx="5622238" cy="281363"/>
      </dsp:txXfrm>
    </dsp:sp>
    <dsp:sp modelId="{5A615BFC-AF9D-4867-A843-C0815C9E51CD}">
      <dsp:nvSpPr>
        <dsp:cNvPr id="0" name=""/>
        <dsp:cNvSpPr/>
      </dsp:nvSpPr>
      <dsp:spPr>
        <a:xfrm>
          <a:off x="0" y="2189981"/>
          <a:ext cx="5652680"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a:rPr>
            <a:t>Tyler</a:t>
          </a:r>
          <a:r>
            <a:rPr lang="en-US" sz="1300" kern="1200" dirty="0"/>
            <a:t>:</a:t>
          </a:r>
          <a:r>
            <a:rPr lang="en-US" sz="1300" kern="1200" dirty="0">
              <a:solidFill>
                <a:srgbClr val="111FED"/>
              </a:solidFill>
              <a:latin typeface="Calibri"/>
            </a:rPr>
            <a:t> </a:t>
          </a:r>
          <a:r>
            <a:rPr lang="en-US" sz="1300" u="sng" kern="1200" dirty="0">
              <a:solidFill>
                <a:schemeClr val="tx1"/>
              </a:solidFill>
              <a:latin typeface="Calibri"/>
            </a:rPr>
            <a:t>Kim</a:t>
          </a:r>
          <a:r>
            <a:rPr lang="en-US" sz="1300" u="sng" kern="1200" dirty="0">
              <a:solidFill>
                <a:schemeClr val="tx1"/>
              </a:solidFill>
            </a:rPr>
            <a:t>.</a:t>
          </a:r>
          <a:r>
            <a:rPr lang="en-US" sz="1300" u="sng" kern="1200" dirty="0">
              <a:solidFill>
                <a:schemeClr val="tx1"/>
              </a:solidFill>
              <a:latin typeface="Calibri"/>
            </a:rPr>
            <a:t>Eylar-Sanchez</a:t>
          </a:r>
          <a:r>
            <a:rPr lang="en-US" sz="1300" u="sng" kern="1200" dirty="0">
              <a:solidFill>
                <a:schemeClr val="tx1"/>
              </a:solidFill>
            </a:rPr>
            <a:t>@arrow.org</a:t>
          </a:r>
          <a:r>
            <a:rPr lang="en-US" sz="1300" kern="1200" dirty="0">
              <a:latin typeface="Calibri"/>
            </a:rPr>
            <a:t> </a:t>
          </a:r>
          <a:r>
            <a:rPr lang="en-US" sz="1300" kern="1200" dirty="0"/>
            <a:t>&amp; </a:t>
          </a:r>
          <a:r>
            <a:rPr lang="en-US" sz="1300" kern="1200" dirty="0">
              <a:solidFill>
                <a:schemeClr val="tx1"/>
              </a:solidFill>
              <a:latin typeface="Calibri"/>
              <a:hlinkClick xmlns:r="http://schemas.openxmlformats.org/officeDocument/2006/relationships" r:id="rId7">
                <a:extLst>
                  <a:ext uri="{A12FA001-AC4F-418D-AE19-62706E023703}">
                    <ahyp:hlinkClr xmlns:ahyp="http://schemas.microsoft.com/office/drawing/2018/hyperlinkcolor" val="tx"/>
                  </a:ext>
                </a:extLst>
              </a:hlinkClick>
            </a:rPr>
            <a:t>Glynn</a:t>
          </a:r>
          <a:r>
            <a:rPr lang="en-US" sz="1300" kern="1200" dirty="0">
              <a:solidFill>
                <a:schemeClr val="tx1"/>
              </a:solidFill>
              <a:hlinkClick xmlns:r="http://schemas.openxmlformats.org/officeDocument/2006/relationships" r:id="rId7">
                <a:extLst>
                  <a:ext uri="{A12FA001-AC4F-418D-AE19-62706E023703}">
                    <ahyp:hlinkClr xmlns:ahyp="http://schemas.microsoft.com/office/drawing/2018/hyperlinkcolor" val="tx"/>
                  </a:ext>
                </a:extLst>
              </a:hlinkClick>
            </a:rPr>
            <a:t>.</a:t>
          </a:r>
          <a:r>
            <a:rPr lang="en-US" sz="1300" kern="1200" dirty="0">
              <a:solidFill>
                <a:schemeClr val="tx1"/>
              </a:solidFill>
              <a:latin typeface="Calibri"/>
              <a:hlinkClick xmlns:r="http://schemas.openxmlformats.org/officeDocument/2006/relationships" r:id="rId7">
                <a:extLst>
                  <a:ext uri="{A12FA001-AC4F-418D-AE19-62706E023703}">
                    <ahyp:hlinkClr xmlns:ahyp="http://schemas.microsoft.com/office/drawing/2018/hyperlinkcolor" val="tx"/>
                  </a:ext>
                </a:extLst>
              </a:hlinkClick>
            </a:rPr>
            <a:t>Lindsey</a:t>
          </a:r>
          <a:r>
            <a:rPr lang="en-US" sz="1300" kern="1200" dirty="0">
              <a:solidFill>
                <a:schemeClr val="tx1"/>
              </a:solidFill>
              <a:hlinkClick xmlns:r="http://schemas.openxmlformats.org/officeDocument/2006/relationships" r:id="rId7">
                <a:extLst>
                  <a:ext uri="{A12FA001-AC4F-418D-AE19-62706E023703}">
                    <ahyp:hlinkClr xmlns:ahyp="http://schemas.microsoft.com/office/drawing/2018/hyperlinkcolor" val="tx"/>
                  </a:ext>
                </a:extLst>
              </a:hlinkClick>
            </a:rPr>
            <a:t>@arrow.</a:t>
          </a:r>
          <a:r>
            <a:rPr lang="en-US" sz="1300" kern="1200" dirty="0">
              <a:solidFill>
                <a:schemeClr val="tx1"/>
              </a:solidFill>
              <a:latin typeface="Calibri"/>
              <a:hlinkClick xmlns:r="http://schemas.openxmlformats.org/officeDocument/2006/relationships" r:id="rId7">
                <a:extLst>
                  <a:ext uri="{A12FA001-AC4F-418D-AE19-62706E023703}">
                    <ahyp:hlinkClr xmlns:ahyp="http://schemas.microsoft.com/office/drawing/2018/hyperlinkcolor" val="tx"/>
                  </a:ext>
                </a:extLst>
              </a:hlinkClick>
            </a:rPr>
            <a:t>org</a:t>
          </a:r>
          <a:endParaRPr lang="en-US" sz="1300" u="none" kern="1200" dirty="0">
            <a:solidFill>
              <a:schemeClr val="tx1"/>
            </a:solidFill>
            <a:latin typeface="Calibri"/>
          </a:endParaRPr>
        </a:p>
      </dsp:txBody>
      <dsp:txXfrm>
        <a:off x="15221" y="2205202"/>
        <a:ext cx="5622238" cy="281363"/>
      </dsp:txXfrm>
    </dsp:sp>
    <dsp:sp modelId="{8EFAF0B7-E177-403B-9324-BB9D07DE03A3}">
      <dsp:nvSpPr>
        <dsp:cNvPr id="0" name=""/>
        <dsp:cNvSpPr/>
      </dsp:nvSpPr>
      <dsp:spPr>
        <a:xfrm>
          <a:off x="0" y="2539226"/>
          <a:ext cx="5652680"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a:rPr>
            <a:t>McAllen</a:t>
          </a:r>
          <a:r>
            <a:rPr lang="en-US" sz="1300" kern="1200" dirty="0"/>
            <a:t>: </a:t>
          </a:r>
          <a:r>
            <a:rPr lang="en-US" sz="1300" kern="1200" dirty="0">
              <a:solidFill>
                <a:schemeClr val="tx1"/>
              </a:solidFill>
              <a:latin typeface="Calibri"/>
              <a:hlinkClick xmlns:r="http://schemas.openxmlformats.org/officeDocument/2006/relationships" r:id="rId8">
                <a:extLst>
                  <a:ext uri="{A12FA001-AC4F-418D-AE19-62706E023703}">
                    <ahyp:hlinkClr xmlns:ahyp="http://schemas.microsoft.com/office/drawing/2018/hyperlinkcolor" val="tx"/>
                  </a:ext>
                </a:extLst>
              </a:hlinkClick>
            </a:rPr>
            <a:t>Lizbeth</a:t>
          </a:r>
          <a:r>
            <a:rPr lang="en-US" sz="1300" kern="1200" dirty="0">
              <a:solidFill>
                <a:schemeClr val="tx1"/>
              </a:solidFill>
              <a:hlinkClick xmlns:r="http://schemas.openxmlformats.org/officeDocument/2006/relationships" r:id="rId8">
                <a:extLst>
                  <a:ext uri="{A12FA001-AC4F-418D-AE19-62706E023703}">
                    <ahyp:hlinkClr xmlns:ahyp="http://schemas.microsoft.com/office/drawing/2018/hyperlinkcolor" val="tx"/>
                  </a:ext>
                </a:extLst>
              </a:hlinkClick>
            </a:rPr>
            <a:t>.</a:t>
          </a:r>
          <a:r>
            <a:rPr lang="en-US" sz="1300" kern="1200" dirty="0">
              <a:solidFill>
                <a:schemeClr val="tx1"/>
              </a:solidFill>
              <a:latin typeface="Calibri"/>
              <a:hlinkClick xmlns:r="http://schemas.openxmlformats.org/officeDocument/2006/relationships" r:id="rId8">
                <a:extLst>
                  <a:ext uri="{A12FA001-AC4F-418D-AE19-62706E023703}">
                    <ahyp:hlinkClr xmlns:ahyp="http://schemas.microsoft.com/office/drawing/2018/hyperlinkcolor" val="tx"/>
                  </a:ext>
                </a:extLst>
              </a:hlinkClick>
            </a:rPr>
            <a:t>Garza</a:t>
          </a:r>
          <a:r>
            <a:rPr lang="en-US" sz="1300" kern="1200" dirty="0">
              <a:solidFill>
                <a:schemeClr val="tx1"/>
              </a:solidFill>
              <a:hlinkClick xmlns:r="http://schemas.openxmlformats.org/officeDocument/2006/relationships" r:id="rId8">
                <a:extLst>
                  <a:ext uri="{A12FA001-AC4F-418D-AE19-62706E023703}">
                    <ahyp:hlinkClr xmlns:ahyp="http://schemas.microsoft.com/office/drawing/2018/hyperlinkcolor" val="tx"/>
                  </a:ext>
                </a:extLst>
              </a:hlinkClick>
            </a:rPr>
            <a:t>@arrow.</a:t>
          </a:r>
          <a:r>
            <a:rPr lang="en-US" sz="1300" kern="1200" dirty="0">
              <a:solidFill>
                <a:schemeClr val="tx1"/>
              </a:solidFill>
              <a:latin typeface="Calibri"/>
              <a:hlinkClick xmlns:r="http://schemas.openxmlformats.org/officeDocument/2006/relationships" r:id="rId8">
                <a:extLst>
                  <a:ext uri="{A12FA001-AC4F-418D-AE19-62706E023703}">
                    <ahyp:hlinkClr xmlns:ahyp="http://schemas.microsoft.com/office/drawing/2018/hyperlinkcolor" val="tx"/>
                  </a:ext>
                </a:extLst>
              </a:hlinkClick>
            </a:rPr>
            <a:t>org</a:t>
          </a:r>
          <a:endParaRPr lang="en-US" sz="1300" kern="1200" dirty="0">
            <a:solidFill>
              <a:schemeClr val="tx1"/>
            </a:solidFill>
            <a:latin typeface="Calibri"/>
          </a:endParaRPr>
        </a:p>
      </dsp:txBody>
      <dsp:txXfrm>
        <a:off x="15221" y="2554447"/>
        <a:ext cx="5622238" cy="281363"/>
      </dsp:txXfrm>
    </dsp:sp>
    <dsp:sp modelId="{BA76E6F4-2741-431A-9EEA-8449CD88050E}">
      <dsp:nvSpPr>
        <dsp:cNvPr id="0" name=""/>
        <dsp:cNvSpPr/>
      </dsp:nvSpPr>
      <dsp:spPr>
        <a:xfrm>
          <a:off x="0" y="2888471"/>
          <a:ext cx="5652680"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a:rPr>
            <a:t>San</a:t>
          </a:r>
          <a:r>
            <a:rPr lang="en-US" sz="1300" kern="1200" dirty="0"/>
            <a:t> Antonio</a:t>
          </a:r>
          <a:r>
            <a:rPr lang="en-US" sz="1300" kern="1200" dirty="0">
              <a:latin typeface="Calibri"/>
            </a:rPr>
            <a:t>/Austin</a:t>
          </a:r>
          <a:r>
            <a:rPr lang="en-US" sz="1300" kern="1200" dirty="0"/>
            <a:t>: </a:t>
          </a:r>
          <a:r>
            <a:rPr lang="en-US" sz="1300" kern="1200" dirty="0">
              <a:solidFill>
                <a:schemeClr val="tx1"/>
              </a:solidFill>
              <a:latin typeface="Calibri"/>
              <a:hlinkClick xmlns:r="http://schemas.openxmlformats.org/officeDocument/2006/relationships" r:id="rId9">
                <a:extLst>
                  <a:ext uri="{A12FA001-AC4F-418D-AE19-62706E023703}">
                    <ahyp:hlinkClr xmlns:ahyp="http://schemas.microsoft.com/office/drawing/2018/hyperlinkcolor" val="tx"/>
                  </a:ext>
                </a:extLst>
              </a:hlinkClick>
            </a:rPr>
            <a:t>Zachary</a:t>
          </a:r>
          <a:r>
            <a:rPr lang="en-US" sz="13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a:t>
          </a:r>
          <a:r>
            <a:rPr lang="en-US" sz="1300" kern="1200" dirty="0">
              <a:solidFill>
                <a:schemeClr val="tx1"/>
              </a:solidFill>
              <a:latin typeface="Calibri"/>
              <a:hlinkClick xmlns:r="http://schemas.openxmlformats.org/officeDocument/2006/relationships" r:id="rId9">
                <a:extLst>
                  <a:ext uri="{A12FA001-AC4F-418D-AE19-62706E023703}">
                    <ahyp:hlinkClr xmlns:ahyp="http://schemas.microsoft.com/office/drawing/2018/hyperlinkcolor" val="tx"/>
                  </a:ext>
                </a:extLst>
              </a:hlinkClick>
            </a:rPr>
            <a:t>McPeek</a:t>
          </a:r>
          <a:r>
            <a:rPr lang="en-US" sz="13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@arrow.</a:t>
          </a:r>
          <a:r>
            <a:rPr lang="en-US" sz="1300" kern="1200" dirty="0">
              <a:solidFill>
                <a:schemeClr val="tx1"/>
              </a:solidFill>
              <a:latin typeface="Calibri"/>
              <a:hlinkClick xmlns:r="http://schemas.openxmlformats.org/officeDocument/2006/relationships" r:id="rId9">
                <a:extLst>
                  <a:ext uri="{A12FA001-AC4F-418D-AE19-62706E023703}">
                    <ahyp:hlinkClr xmlns:ahyp="http://schemas.microsoft.com/office/drawing/2018/hyperlinkcolor" val="tx"/>
                  </a:ext>
                </a:extLst>
              </a:hlinkClick>
            </a:rPr>
            <a:t>org</a:t>
          </a:r>
          <a:endParaRPr lang="en-US" sz="1300" kern="1200" dirty="0">
            <a:solidFill>
              <a:schemeClr val="tx1"/>
            </a:solidFill>
            <a:latin typeface="Calibri"/>
            <a:hlinkClick xmlns:r="http://schemas.openxmlformats.org/officeDocument/2006/relationships" r:id="rId9"/>
          </a:endParaRPr>
        </a:p>
      </dsp:txBody>
      <dsp:txXfrm>
        <a:off x="15221" y="2903692"/>
        <a:ext cx="5622238" cy="2813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7"/>
          </a:xfrm>
          <a:prstGeom prst="rect">
            <a:avLst/>
          </a:prstGeom>
        </p:spPr>
        <p:txBody>
          <a:bodyPr vert="horz" lIns="93280" tIns="46641" rIns="93280" bIns="46641" rtlCol="0"/>
          <a:lstStyle>
            <a:lvl1pPr algn="l">
              <a:defRPr sz="1200"/>
            </a:lvl1pPr>
          </a:lstStyle>
          <a:p>
            <a:endParaRPr lang="en-US"/>
          </a:p>
        </p:txBody>
      </p:sp>
      <p:sp>
        <p:nvSpPr>
          <p:cNvPr id="3" name="Date Placeholder 2"/>
          <p:cNvSpPr>
            <a:spLocks noGrp="1"/>
          </p:cNvSpPr>
          <p:nvPr>
            <p:ph type="dt" sz="quarter" idx="1"/>
          </p:nvPr>
        </p:nvSpPr>
        <p:spPr>
          <a:xfrm>
            <a:off x="3976333" y="0"/>
            <a:ext cx="3041968" cy="465297"/>
          </a:xfrm>
          <a:prstGeom prst="rect">
            <a:avLst/>
          </a:prstGeom>
        </p:spPr>
        <p:txBody>
          <a:bodyPr vert="horz" lIns="93280" tIns="46641" rIns="93280" bIns="46641" rtlCol="0"/>
          <a:lstStyle>
            <a:lvl1pPr algn="r">
              <a:defRPr sz="1200"/>
            </a:lvl1pPr>
          </a:lstStyle>
          <a:p>
            <a:fld id="{95304D8C-48B7-4534-81A9-29DB6B02668E}" type="datetimeFigureOut">
              <a:rPr lang="en-US" smtClean="0"/>
              <a:t>4/26/2022</a:t>
            </a:fld>
            <a:endParaRPr lang="en-US"/>
          </a:p>
        </p:txBody>
      </p:sp>
      <p:sp>
        <p:nvSpPr>
          <p:cNvPr id="4" name="Footer Placeholder 3"/>
          <p:cNvSpPr>
            <a:spLocks noGrp="1"/>
          </p:cNvSpPr>
          <p:nvPr>
            <p:ph type="ftr" sz="quarter" idx="2"/>
          </p:nvPr>
        </p:nvSpPr>
        <p:spPr>
          <a:xfrm>
            <a:off x="0" y="8839013"/>
            <a:ext cx="3041968" cy="465297"/>
          </a:xfrm>
          <a:prstGeom prst="rect">
            <a:avLst/>
          </a:prstGeom>
        </p:spPr>
        <p:txBody>
          <a:bodyPr vert="horz" lIns="93280" tIns="46641" rIns="93280" bIns="46641" rtlCol="0" anchor="b"/>
          <a:lstStyle>
            <a:lvl1pPr algn="l">
              <a:defRPr sz="1200"/>
            </a:lvl1pPr>
          </a:lstStyle>
          <a:p>
            <a:endParaRPr lang="en-US"/>
          </a:p>
        </p:txBody>
      </p:sp>
      <p:sp>
        <p:nvSpPr>
          <p:cNvPr id="5" name="Slide Number Placeholder 4"/>
          <p:cNvSpPr>
            <a:spLocks noGrp="1"/>
          </p:cNvSpPr>
          <p:nvPr>
            <p:ph type="sldNum" sz="quarter" idx="3"/>
          </p:nvPr>
        </p:nvSpPr>
        <p:spPr>
          <a:xfrm>
            <a:off x="3976333" y="8839013"/>
            <a:ext cx="3041968" cy="465297"/>
          </a:xfrm>
          <a:prstGeom prst="rect">
            <a:avLst/>
          </a:prstGeom>
        </p:spPr>
        <p:txBody>
          <a:bodyPr vert="horz" lIns="93280" tIns="46641" rIns="93280" bIns="46641" rtlCol="0" anchor="b"/>
          <a:lstStyle>
            <a:lvl1pPr algn="r">
              <a:defRPr sz="1200"/>
            </a:lvl1pPr>
          </a:lstStyle>
          <a:p>
            <a:fld id="{D9189F3D-E430-4653-B7C6-489126038729}"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7"/>
          </a:xfrm>
          <a:prstGeom prst="rect">
            <a:avLst/>
          </a:prstGeom>
        </p:spPr>
        <p:txBody>
          <a:bodyPr vert="horz" lIns="93280" tIns="46641" rIns="93280" bIns="46641" rtlCol="0"/>
          <a:lstStyle>
            <a:lvl1pPr algn="l">
              <a:defRPr sz="1200"/>
            </a:lvl1pPr>
          </a:lstStyle>
          <a:p>
            <a:endParaRPr lang="en-US"/>
          </a:p>
        </p:txBody>
      </p:sp>
      <p:sp>
        <p:nvSpPr>
          <p:cNvPr id="3" name="Date Placeholder 2"/>
          <p:cNvSpPr>
            <a:spLocks noGrp="1"/>
          </p:cNvSpPr>
          <p:nvPr>
            <p:ph type="dt" idx="1"/>
          </p:nvPr>
        </p:nvSpPr>
        <p:spPr>
          <a:xfrm>
            <a:off x="3976333" y="0"/>
            <a:ext cx="3041968" cy="465297"/>
          </a:xfrm>
          <a:prstGeom prst="rect">
            <a:avLst/>
          </a:prstGeom>
        </p:spPr>
        <p:txBody>
          <a:bodyPr vert="horz" lIns="93280" tIns="46641" rIns="93280" bIns="46641" rtlCol="0"/>
          <a:lstStyle>
            <a:lvl1pPr algn="r">
              <a:defRPr sz="1200"/>
            </a:lvl1pPr>
          </a:lstStyle>
          <a:p>
            <a:fld id="{F2E60C4A-DE78-4801-BCD6-D9D94A95E93F}" type="datetimeFigureOut">
              <a:rPr lang="en-US" smtClean="0"/>
              <a:t>4/26/2022</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0" tIns="46641" rIns="93280" bIns="46641" rtlCol="0" anchor="ctr"/>
          <a:lstStyle/>
          <a:p>
            <a:endParaRPr lang="en-US"/>
          </a:p>
        </p:txBody>
      </p:sp>
      <p:sp>
        <p:nvSpPr>
          <p:cNvPr id="5" name="Notes Placeholder 4"/>
          <p:cNvSpPr>
            <a:spLocks noGrp="1"/>
          </p:cNvSpPr>
          <p:nvPr>
            <p:ph type="body" sz="quarter" idx="3"/>
          </p:nvPr>
        </p:nvSpPr>
        <p:spPr>
          <a:xfrm>
            <a:off x="701993" y="4420315"/>
            <a:ext cx="5615940" cy="4187667"/>
          </a:xfrm>
          <a:prstGeom prst="rect">
            <a:avLst/>
          </a:prstGeom>
        </p:spPr>
        <p:txBody>
          <a:bodyPr vert="horz" lIns="93280" tIns="46641" rIns="93280" bIns="4664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3"/>
            <a:ext cx="3041968" cy="465297"/>
          </a:xfrm>
          <a:prstGeom prst="rect">
            <a:avLst/>
          </a:prstGeom>
        </p:spPr>
        <p:txBody>
          <a:bodyPr vert="horz" lIns="93280" tIns="46641" rIns="93280" bIns="46641"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3"/>
            <a:ext cx="3041968" cy="465297"/>
          </a:xfrm>
          <a:prstGeom prst="rect">
            <a:avLst/>
          </a:prstGeom>
        </p:spPr>
        <p:txBody>
          <a:bodyPr vert="horz" lIns="93280" tIns="46641" rIns="93280" bIns="46641" rtlCol="0" anchor="b"/>
          <a:lstStyle>
            <a:lvl1pPr algn="r">
              <a:defRPr sz="1200"/>
            </a:lvl1pPr>
          </a:lstStyle>
          <a:p>
            <a:fld id="{76AC3535-652B-4424-A97C-4F4AAE4B72C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1</a:t>
            </a:fld>
            <a:endParaRPr lang="en-US"/>
          </a:p>
        </p:txBody>
      </p:sp>
    </p:spTree>
    <p:extLst>
      <p:ext uri="{BB962C8B-B14F-4D97-AF65-F5344CB8AC3E}">
        <p14:creationId xmlns:p14="http://schemas.microsoft.com/office/powerpoint/2010/main" val="3603452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12</a:t>
            </a:fld>
            <a:endParaRPr lang="en-US"/>
          </a:p>
        </p:txBody>
      </p:sp>
    </p:spTree>
    <p:extLst>
      <p:ext uri="{BB962C8B-B14F-4D97-AF65-F5344CB8AC3E}">
        <p14:creationId xmlns:p14="http://schemas.microsoft.com/office/powerpoint/2010/main" val="4144897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13</a:t>
            </a:fld>
            <a:endParaRPr lang="en-US"/>
          </a:p>
        </p:txBody>
      </p:sp>
    </p:spTree>
    <p:extLst>
      <p:ext uri="{BB962C8B-B14F-4D97-AF65-F5344CB8AC3E}">
        <p14:creationId xmlns:p14="http://schemas.microsoft.com/office/powerpoint/2010/main" val="2698790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14</a:t>
            </a:fld>
            <a:endParaRPr lang="en-US"/>
          </a:p>
        </p:txBody>
      </p:sp>
    </p:spTree>
    <p:extLst>
      <p:ext uri="{BB962C8B-B14F-4D97-AF65-F5344CB8AC3E}">
        <p14:creationId xmlns:p14="http://schemas.microsoft.com/office/powerpoint/2010/main" val="507371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15</a:t>
            </a:fld>
            <a:endParaRPr lang="en-US"/>
          </a:p>
        </p:txBody>
      </p:sp>
    </p:spTree>
    <p:extLst>
      <p:ext uri="{BB962C8B-B14F-4D97-AF65-F5344CB8AC3E}">
        <p14:creationId xmlns:p14="http://schemas.microsoft.com/office/powerpoint/2010/main" val="1186452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16</a:t>
            </a:fld>
            <a:endParaRPr lang="en-US"/>
          </a:p>
        </p:txBody>
      </p:sp>
    </p:spTree>
    <p:extLst>
      <p:ext uri="{BB962C8B-B14F-4D97-AF65-F5344CB8AC3E}">
        <p14:creationId xmlns:p14="http://schemas.microsoft.com/office/powerpoint/2010/main" val="2817700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17</a:t>
            </a:fld>
            <a:endParaRPr lang="en-US"/>
          </a:p>
        </p:txBody>
      </p:sp>
    </p:spTree>
    <p:extLst>
      <p:ext uri="{BB962C8B-B14F-4D97-AF65-F5344CB8AC3E}">
        <p14:creationId xmlns:p14="http://schemas.microsoft.com/office/powerpoint/2010/main" val="2475362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18</a:t>
            </a:fld>
            <a:endParaRPr lang="en-US"/>
          </a:p>
        </p:txBody>
      </p:sp>
    </p:spTree>
    <p:extLst>
      <p:ext uri="{BB962C8B-B14F-4D97-AF65-F5344CB8AC3E}">
        <p14:creationId xmlns:p14="http://schemas.microsoft.com/office/powerpoint/2010/main" val="2391680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19</a:t>
            </a:fld>
            <a:endParaRPr lang="en-US"/>
          </a:p>
        </p:txBody>
      </p:sp>
    </p:spTree>
    <p:extLst>
      <p:ext uri="{BB962C8B-B14F-4D97-AF65-F5344CB8AC3E}">
        <p14:creationId xmlns:p14="http://schemas.microsoft.com/office/powerpoint/2010/main" val="411573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20</a:t>
            </a:fld>
            <a:endParaRPr lang="en-US"/>
          </a:p>
        </p:txBody>
      </p:sp>
    </p:spTree>
    <p:extLst>
      <p:ext uri="{BB962C8B-B14F-4D97-AF65-F5344CB8AC3E}">
        <p14:creationId xmlns:p14="http://schemas.microsoft.com/office/powerpoint/2010/main" val="1565308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B06610-7AED-4D56-A200-8339FD2460DB}" type="slidenum">
              <a:rPr lang="en-US" smtClean="0"/>
              <a:t>21</a:t>
            </a:fld>
            <a:endParaRPr lang="en-US"/>
          </a:p>
        </p:txBody>
      </p:sp>
    </p:spTree>
    <p:extLst>
      <p:ext uri="{BB962C8B-B14F-4D97-AF65-F5344CB8AC3E}">
        <p14:creationId xmlns:p14="http://schemas.microsoft.com/office/powerpoint/2010/main" val="205718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C3535-652B-4424-A97C-4F4AAE4B72C3}" type="slidenum">
              <a:rPr lang="en-US" smtClean="0"/>
              <a:t>2</a:t>
            </a:fld>
            <a:endParaRPr lang="en-US"/>
          </a:p>
        </p:txBody>
      </p:sp>
    </p:spTree>
    <p:extLst>
      <p:ext uri="{BB962C8B-B14F-4D97-AF65-F5344CB8AC3E}">
        <p14:creationId xmlns:p14="http://schemas.microsoft.com/office/powerpoint/2010/main" val="559503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22</a:t>
            </a:fld>
            <a:endParaRPr lang="en-US"/>
          </a:p>
        </p:txBody>
      </p:sp>
    </p:spTree>
    <p:extLst>
      <p:ext uri="{BB962C8B-B14F-4D97-AF65-F5344CB8AC3E}">
        <p14:creationId xmlns:p14="http://schemas.microsoft.com/office/powerpoint/2010/main" val="301272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23</a:t>
            </a:fld>
            <a:endParaRPr lang="en-US"/>
          </a:p>
        </p:txBody>
      </p:sp>
    </p:spTree>
    <p:extLst>
      <p:ext uri="{BB962C8B-B14F-4D97-AF65-F5344CB8AC3E}">
        <p14:creationId xmlns:p14="http://schemas.microsoft.com/office/powerpoint/2010/main" val="3009178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24</a:t>
            </a:fld>
            <a:endParaRPr lang="en-US"/>
          </a:p>
        </p:txBody>
      </p:sp>
    </p:spTree>
    <p:extLst>
      <p:ext uri="{BB962C8B-B14F-4D97-AF65-F5344CB8AC3E}">
        <p14:creationId xmlns:p14="http://schemas.microsoft.com/office/powerpoint/2010/main" val="822809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25</a:t>
            </a:fld>
            <a:endParaRPr lang="en-US"/>
          </a:p>
        </p:txBody>
      </p:sp>
    </p:spTree>
    <p:extLst>
      <p:ext uri="{BB962C8B-B14F-4D97-AF65-F5344CB8AC3E}">
        <p14:creationId xmlns:p14="http://schemas.microsoft.com/office/powerpoint/2010/main" val="2323023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26</a:t>
            </a:fld>
            <a:endParaRPr lang="en-US"/>
          </a:p>
        </p:txBody>
      </p:sp>
    </p:spTree>
    <p:extLst>
      <p:ext uri="{BB962C8B-B14F-4D97-AF65-F5344CB8AC3E}">
        <p14:creationId xmlns:p14="http://schemas.microsoft.com/office/powerpoint/2010/main" val="705302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27</a:t>
            </a:fld>
            <a:endParaRPr lang="en-US"/>
          </a:p>
        </p:txBody>
      </p:sp>
    </p:spTree>
    <p:extLst>
      <p:ext uri="{BB962C8B-B14F-4D97-AF65-F5344CB8AC3E}">
        <p14:creationId xmlns:p14="http://schemas.microsoft.com/office/powerpoint/2010/main" val="3267610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28</a:t>
            </a:fld>
            <a:endParaRPr lang="en-US"/>
          </a:p>
        </p:txBody>
      </p:sp>
    </p:spTree>
    <p:extLst>
      <p:ext uri="{BB962C8B-B14F-4D97-AF65-F5344CB8AC3E}">
        <p14:creationId xmlns:p14="http://schemas.microsoft.com/office/powerpoint/2010/main" val="4290246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29</a:t>
            </a:fld>
            <a:endParaRPr lang="en-US"/>
          </a:p>
        </p:txBody>
      </p:sp>
    </p:spTree>
    <p:extLst>
      <p:ext uri="{BB962C8B-B14F-4D97-AF65-F5344CB8AC3E}">
        <p14:creationId xmlns:p14="http://schemas.microsoft.com/office/powerpoint/2010/main" val="2635758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257300" y="719138"/>
            <a:ext cx="4800600" cy="3600450"/>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1C15F89-3ED5-4786-8DC6-C4645C1E1BE8}" type="slidenum">
              <a:rPr lang="en-GB" smtClean="0">
                <a:solidFill>
                  <a:prstClr val="black"/>
                </a:solidFill>
              </a:rPr>
              <a:pPr/>
              <a:t>32</a:t>
            </a:fld>
            <a:endParaRPr lang="en-GB">
              <a:solidFill>
                <a:prstClr val="black"/>
              </a:solidFill>
            </a:endParaRPr>
          </a:p>
        </p:txBody>
      </p:sp>
    </p:spTree>
    <p:extLst>
      <p:ext uri="{BB962C8B-B14F-4D97-AF65-F5344CB8AC3E}">
        <p14:creationId xmlns:p14="http://schemas.microsoft.com/office/powerpoint/2010/main" val="1653640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257300" y="719138"/>
            <a:ext cx="4800600" cy="3600450"/>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1C15F89-3ED5-4786-8DC6-C4645C1E1BE8}" type="slidenum">
              <a:rPr lang="en-GB" smtClean="0">
                <a:solidFill>
                  <a:prstClr val="black"/>
                </a:solidFill>
              </a:rPr>
              <a:pPr/>
              <a:t>33</a:t>
            </a:fld>
            <a:endParaRPr lang="en-GB">
              <a:solidFill>
                <a:prstClr val="black"/>
              </a:solidFill>
            </a:endParaRPr>
          </a:p>
        </p:txBody>
      </p:sp>
    </p:spTree>
    <p:extLst>
      <p:ext uri="{BB962C8B-B14F-4D97-AF65-F5344CB8AC3E}">
        <p14:creationId xmlns:p14="http://schemas.microsoft.com/office/powerpoint/2010/main" val="2839310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AC3535-652B-4424-A97C-4F4AAE4B72C3}" type="slidenum">
              <a:rPr lang="en-US" smtClean="0"/>
              <a:t>3</a:t>
            </a:fld>
            <a:endParaRPr lang="en-US"/>
          </a:p>
        </p:txBody>
      </p:sp>
    </p:spTree>
    <p:extLst>
      <p:ext uri="{BB962C8B-B14F-4D97-AF65-F5344CB8AC3E}">
        <p14:creationId xmlns:p14="http://schemas.microsoft.com/office/powerpoint/2010/main" val="2153766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257300" y="719138"/>
            <a:ext cx="4800600" cy="3600450"/>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1C15F89-3ED5-4786-8DC6-C4645C1E1BE8}" type="slidenum">
              <a:rPr lang="en-GB" smtClean="0">
                <a:solidFill>
                  <a:prstClr val="black"/>
                </a:solidFill>
              </a:rPr>
              <a:pPr/>
              <a:t>34</a:t>
            </a:fld>
            <a:endParaRPr lang="en-GB">
              <a:solidFill>
                <a:prstClr val="black"/>
              </a:solidFill>
            </a:endParaRPr>
          </a:p>
        </p:txBody>
      </p:sp>
    </p:spTree>
    <p:extLst>
      <p:ext uri="{BB962C8B-B14F-4D97-AF65-F5344CB8AC3E}">
        <p14:creationId xmlns:p14="http://schemas.microsoft.com/office/powerpoint/2010/main" val="1584837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257300" y="719138"/>
            <a:ext cx="4800600" cy="3600450"/>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1C15F89-3ED5-4786-8DC6-C4645C1E1BE8}"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2647139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257300" y="719138"/>
            <a:ext cx="4800600" cy="3600450"/>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1C15F89-3ED5-4786-8DC6-C4645C1E1BE8}" type="slidenum">
              <a:rPr lang="en-GB" smtClean="0">
                <a:solidFill>
                  <a:prstClr val="black"/>
                </a:solidFill>
              </a:rPr>
              <a:pPr/>
              <a:t>36</a:t>
            </a:fld>
            <a:endParaRPr lang="en-GB">
              <a:solidFill>
                <a:prstClr val="black"/>
              </a:solidFill>
            </a:endParaRPr>
          </a:p>
        </p:txBody>
      </p:sp>
    </p:spTree>
    <p:extLst>
      <p:ext uri="{BB962C8B-B14F-4D97-AF65-F5344CB8AC3E}">
        <p14:creationId xmlns:p14="http://schemas.microsoft.com/office/powerpoint/2010/main" val="916016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257300" y="719138"/>
            <a:ext cx="4800600" cy="3600450"/>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1C15F89-3ED5-4786-8DC6-C4645C1E1BE8}" type="slidenum">
              <a:rPr lang="en-GB" smtClean="0">
                <a:solidFill>
                  <a:prstClr val="black"/>
                </a:solidFill>
              </a:rPr>
              <a:pPr/>
              <a:t>37</a:t>
            </a:fld>
            <a:endParaRPr lang="en-GB">
              <a:solidFill>
                <a:prstClr val="black"/>
              </a:solidFill>
            </a:endParaRPr>
          </a:p>
        </p:txBody>
      </p:sp>
    </p:spTree>
    <p:extLst>
      <p:ext uri="{BB962C8B-B14F-4D97-AF65-F5344CB8AC3E}">
        <p14:creationId xmlns:p14="http://schemas.microsoft.com/office/powerpoint/2010/main" val="2874738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257300" y="719138"/>
            <a:ext cx="4800600" cy="3600450"/>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1C15F89-3ED5-4786-8DC6-C4645C1E1BE8}" type="slidenum">
              <a:rPr lang="en-GB" smtClean="0">
                <a:solidFill>
                  <a:prstClr val="black"/>
                </a:solidFill>
              </a:rPr>
              <a:pPr/>
              <a:t>38</a:t>
            </a:fld>
            <a:endParaRPr lang="en-GB">
              <a:solidFill>
                <a:prstClr val="black"/>
              </a:solidFill>
            </a:endParaRPr>
          </a:p>
        </p:txBody>
      </p:sp>
    </p:spTree>
    <p:extLst>
      <p:ext uri="{BB962C8B-B14F-4D97-AF65-F5344CB8AC3E}">
        <p14:creationId xmlns:p14="http://schemas.microsoft.com/office/powerpoint/2010/main" val="1653640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257300" y="719138"/>
            <a:ext cx="4800600" cy="3600450"/>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1C15F89-3ED5-4786-8DC6-C4645C1E1BE8}" type="slidenum">
              <a:rPr lang="en-GB" smtClean="0">
                <a:solidFill>
                  <a:prstClr val="black"/>
                </a:solidFill>
              </a:rPr>
              <a:pPr/>
              <a:t>39</a:t>
            </a:fld>
            <a:endParaRPr lang="en-GB">
              <a:solidFill>
                <a:prstClr val="black"/>
              </a:solidFill>
            </a:endParaRPr>
          </a:p>
        </p:txBody>
      </p:sp>
    </p:spTree>
    <p:extLst>
      <p:ext uri="{BB962C8B-B14F-4D97-AF65-F5344CB8AC3E}">
        <p14:creationId xmlns:p14="http://schemas.microsoft.com/office/powerpoint/2010/main" val="137785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257300" y="719138"/>
            <a:ext cx="4800600" cy="3600450"/>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1C15F89-3ED5-4786-8DC6-C4645C1E1BE8}" type="slidenum">
              <a:rPr lang="en-GB" smtClean="0">
                <a:solidFill>
                  <a:prstClr val="black"/>
                </a:solidFill>
              </a:rPr>
              <a:pPr/>
              <a:t>40</a:t>
            </a:fld>
            <a:endParaRPr lang="en-GB">
              <a:solidFill>
                <a:prstClr val="black"/>
              </a:solidFill>
            </a:endParaRPr>
          </a:p>
        </p:txBody>
      </p:sp>
    </p:spTree>
    <p:extLst>
      <p:ext uri="{BB962C8B-B14F-4D97-AF65-F5344CB8AC3E}">
        <p14:creationId xmlns:p14="http://schemas.microsoft.com/office/powerpoint/2010/main" val="3925082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257300" y="719138"/>
            <a:ext cx="4800600" cy="3600450"/>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1C15F89-3ED5-4786-8DC6-C4645C1E1BE8}" type="slidenum">
              <a:rPr lang="en-GB" smtClean="0">
                <a:solidFill>
                  <a:prstClr val="black"/>
                </a:solidFill>
              </a:rPr>
              <a:pPr/>
              <a:t>41</a:t>
            </a:fld>
            <a:endParaRPr lang="en-GB">
              <a:solidFill>
                <a:prstClr val="black"/>
              </a:solidFill>
            </a:endParaRPr>
          </a:p>
        </p:txBody>
      </p:sp>
    </p:spTree>
    <p:extLst>
      <p:ext uri="{BB962C8B-B14F-4D97-AF65-F5344CB8AC3E}">
        <p14:creationId xmlns:p14="http://schemas.microsoft.com/office/powerpoint/2010/main" val="1271923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257300" y="719138"/>
            <a:ext cx="4800600" cy="3600450"/>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1C15F89-3ED5-4786-8DC6-C4645C1E1BE8}" type="slidenum">
              <a:rPr lang="en-GB" smtClean="0">
                <a:solidFill>
                  <a:prstClr val="black"/>
                </a:solidFill>
              </a:rPr>
              <a:pPr/>
              <a:t>42</a:t>
            </a:fld>
            <a:endParaRPr lang="en-GB">
              <a:solidFill>
                <a:prstClr val="black"/>
              </a:solidFill>
            </a:endParaRPr>
          </a:p>
        </p:txBody>
      </p:sp>
    </p:spTree>
    <p:extLst>
      <p:ext uri="{BB962C8B-B14F-4D97-AF65-F5344CB8AC3E}">
        <p14:creationId xmlns:p14="http://schemas.microsoft.com/office/powerpoint/2010/main" val="1395132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62</a:t>
            </a:fld>
            <a:endParaRPr lang="en-US"/>
          </a:p>
        </p:txBody>
      </p:sp>
    </p:spTree>
    <p:extLst>
      <p:ext uri="{BB962C8B-B14F-4D97-AF65-F5344CB8AC3E}">
        <p14:creationId xmlns:p14="http://schemas.microsoft.com/office/powerpoint/2010/main" val="82047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6</a:t>
            </a:fld>
            <a:endParaRPr lang="en-US"/>
          </a:p>
        </p:txBody>
      </p:sp>
    </p:spTree>
    <p:extLst>
      <p:ext uri="{BB962C8B-B14F-4D97-AF65-F5344CB8AC3E}">
        <p14:creationId xmlns:p14="http://schemas.microsoft.com/office/powerpoint/2010/main" val="1895154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63</a:t>
            </a:fld>
            <a:endParaRPr lang="en-US"/>
          </a:p>
        </p:txBody>
      </p:sp>
    </p:spTree>
    <p:extLst>
      <p:ext uri="{BB962C8B-B14F-4D97-AF65-F5344CB8AC3E}">
        <p14:creationId xmlns:p14="http://schemas.microsoft.com/office/powerpoint/2010/main" val="2097323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7</a:t>
            </a:fld>
            <a:endParaRPr lang="en-US"/>
          </a:p>
        </p:txBody>
      </p:sp>
    </p:spTree>
    <p:extLst>
      <p:ext uri="{BB962C8B-B14F-4D97-AF65-F5344CB8AC3E}">
        <p14:creationId xmlns:p14="http://schemas.microsoft.com/office/powerpoint/2010/main" val="65807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8</a:t>
            </a:fld>
            <a:endParaRPr lang="en-US"/>
          </a:p>
        </p:txBody>
      </p:sp>
    </p:spTree>
    <p:extLst>
      <p:ext uri="{BB962C8B-B14F-4D97-AF65-F5344CB8AC3E}">
        <p14:creationId xmlns:p14="http://schemas.microsoft.com/office/powerpoint/2010/main" val="3414746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B06610-7AED-4D56-A200-8339FD2460DB}" type="slidenum">
              <a:rPr lang="en-US" smtClean="0"/>
              <a:t>9</a:t>
            </a:fld>
            <a:endParaRPr lang="en-US"/>
          </a:p>
        </p:txBody>
      </p:sp>
    </p:spTree>
    <p:extLst>
      <p:ext uri="{BB962C8B-B14F-4D97-AF65-F5344CB8AC3E}">
        <p14:creationId xmlns:p14="http://schemas.microsoft.com/office/powerpoint/2010/main" val="2057184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10</a:t>
            </a:fld>
            <a:endParaRPr lang="en-US"/>
          </a:p>
        </p:txBody>
      </p:sp>
    </p:spTree>
    <p:extLst>
      <p:ext uri="{BB962C8B-B14F-4D97-AF65-F5344CB8AC3E}">
        <p14:creationId xmlns:p14="http://schemas.microsoft.com/office/powerpoint/2010/main" val="3450764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AC3535-652B-4424-A97C-4F4AAE4B72C3}" type="slidenum">
              <a:rPr lang="en-US" smtClean="0"/>
              <a:t>11</a:t>
            </a:fld>
            <a:endParaRPr lang="en-US"/>
          </a:p>
        </p:txBody>
      </p:sp>
    </p:spTree>
    <p:extLst>
      <p:ext uri="{BB962C8B-B14F-4D97-AF65-F5344CB8AC3E}">
        <p14:creationId xmlns:p14="http://schemas.microsoft.com/office/powerpoint/2010/main" val="176032053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b="68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2286000"/>
            <a:ext cx="9144000" cy="458285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00607B"/>
              </a:solidFill>
            </a:endParaRPr>
          </a:p>
        </p:txBody>
      </p:sp>
      <p:sp>
        <p:nvSpPr>
          <p:cNvPr id="2" name="Title 1"/>
          <p:cNvSpPr>
            <a:spLocks noGrp="1"/>
          </p:cNvSpPr>
          <p:nvPr>
            <p:ph type="title" hasCustomPrompt="1"/>
          </p:nvPr>
        </p:nvSpPr>
        <p:spPr>
          <a:xfrm>
            <a:off x="722313" y="3057525"/>
            <a:ext cx="7772400" cy="1362075"/>
          </a:xfrm>
        </p:spPr>
        <p:txBody>
          <a:bodyPr anchor="t">
            <a:noAutofit/>
          </a:bodyPr>
          <a:lstStyle>
            <a:lvl1pPr algn="ctr">
              <a:defRPr sz="6000" b="1" cap="all">
                <a:solidFill>
                  <a:schemeClr val="accent4">
                    <a:lumMod val="50000"/>
                  </a:schemeClr>
                </a:solidFill>
              </a:defRPr>
            </a:lvl1pPr>
          </a:lstStyle>
          <a:p>
            <a:r>
              <a:rPr lang="en-US"/>
              <a:t>Click to Edit Title</a:t>
            </a:r>
          </a:p>
        </p:txBody>
      </p:sp>
      <p:cxnSp>
        <p:nvCxnSpPr>
          <p:cNvPr id="9" name="Straight Connector 8"/>
          <p:cNvCxnSpPr/>
          <p:nvPr userDrawn="1"/>
        </p:nvCxnSpPr>
        <p:spPr>
          <a:xfrm>
            <a:off x="-699" y="2228850"/>
            <a:ext cx="9144699" cy="0"/>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2286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685800" y="4419600"/>
            <a:ext cx="7772400" cy="1500187"/>
          </a:xfrm>
        </p:spPr>
        <p:txBody>
          <a:bodyPr>
            <a:normAutofit/>
          </a:bodyPr>
          <a:lstStyle>
            <a:lvl1pPr marL="0" indent="0" algn="just">
              <a:buFontTx/>
              <a:buNone/>
              <a:defRPr/>
            </a:lvl1pPr>
          </a:lstStyle>
          <a:p>
            <a:pPr algn="r"/>
            <a:r>
              <a:rPr lang="en-US" sz="4400">
                <a:solidFill>
                  <a:schemeClr val="accent6">
                    <a:lumMod val="75000"/>
                  </a:schemeClr>
                </a:solidFill>
                <a:latin typeface="Cambria" pitchFamily="18" charset="0"/>
              </a:rPr>
              <a:t>Subtitle</a:t>
            </a:r>
          </a:p>
        </p:txBody>
      </p:sp>
      <p:pic>
        <p:nvPicPr>
          <p:cNvPr id="3" name="Picture 2"/>
          <p:cNvPicPr>
            <a:picLocks noChangeAspect="1"/>
          </p:cNvPicPr>
          <p:nvPr userDrawn="1"/>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16777" y="609600"/>
            <a:ext cx="6050059" cy="1219200"/>
          </a:xfrm>
          <a:prstGeom prst="rect">
            <a:avLst/>
          </a:prstGeom>
        </p:spPr>
      </p:pic>
    </p:spTree>
    <p:extLst>
      <p:ext uri="{BB962C8B-B14F-4D97-AF65-F5344CB8AC3E}">
        <p14:creationId xmlns:p14="http://schemas.microsoft.com/office/powerpoint/2010/main" val="3236451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alphaModFix amt="73000"/>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l="-19000" t="108000" r="-46000" b="10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a:t>Click to edit Master title style</a:t>
            </a:r>
          </a:p>
        </p:txBody>
      </p:sp>
    </p:spTree>
    <p:extLst>
      <p:ext uri="{BB962C8B-B14F-4D97-AF65-F5344CB8AC3E}">
        <p14:creationId xmlns:p14="http://schemas.microsoft.com/office/powerpoint/2010/main" val="3328694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alphaModFix amt="84000"/>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l="-4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a:t>Click to edit Master title style</a:t>
            </a:r>
          </a:p>
        </p:txBody>
      </p:sp>
    </p:spTree>
    <p:extLst>
      <p:ext uri="{BB962C8B-B14F-4D97-AF65-F5344CB8AC3E}">
        <p14:creationId xmlns:p14="http://schemas.microsoft.com/office/powerpoint/2010/main" val="865170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alphaModFix amt="85000"/>
            <a:lum/>
            <a:extLst>
              <a:ext uri="{BEBA8EAE-BF5A-486C-A8C5-ECC9F3942E4B}">
                <a14:imgProps xmlns:a14="http://schemas.microsoft.com/office/drawing/2010/main">
                  <a14:imgLayer r:embed="rId3">
                    <a14:imgEffect>
                      <a14:sharpenSoften amount="34000"/>
                    </a14:imgEffect>
                  </a14:imgLayer>
                </a14:imgProps>
              </a:ext>
            </a:extLst>
          </a:blip>
          <a:srcRect/>
          <a:stretch>
            <a:fillRect l="-51000" t="100000" b="9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a:t>Click to edit Master title style</a:t>
            </a:r>
          </a:p>
        </p:txBody>
      </p:sp>
    </p:spTree>
    <p:extLst>
      <p:ext uri="{BB962C8B-B14F-4D97-AF65-F5344CB8AC3E}">
        <p14:creationId xmlns:p14="http://schemas.microsoft.com/office/powerpoint/2010/main" val="1002122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t="100000" b="2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952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25855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22267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612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6882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rgbClr val="E5FFE5"/>
        </a:solidFill>
        <a:effectLst/>
      </p:bgPr>
    </p:bg>
    <p:spTree>
      <p:nvGrpSpPr>
        <p:cNvPr id="1" name=""/>
        <p:cNvGrpSpPr/>
        <p:nvPr/>
      </p:nvGrpSpPr>
      <p:grpSpPr>
        <a:xfrm>
          <a:off x="0" y="0"/>
          <a:ext cx="0" cy="0"/>
          <a:chOff x="0" y="0"/>
          <a:chExt cx="0" cy="0"/>
        </a:xfrm>
      </p:grpSpPr>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rgbClr val="7C5656"/>
                </a:solidFill>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normAutofit/>
          </a:bodyPr>
          <a:lstStyle>
            <a:lvl1pPr marL="36576" indent="0" algn="r">
              <a:spcBef>
                <a:spcPts val="0"/>
              </a:spcBef>
              <a:buNone/>
              <a:defRPr sz="28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8" name="Footer Placeholder 7"/>
          <p:cNvSpPr>
            <a:spLocks noGrp="1"/>
          </p:cNvSpPr>
          <p:nvPr>
            <p:ph type="ftr" sz="quarter" idx="11"/>
          </p:nvPr>
        </p:nvSpPr>
        <p:spPr>
          <a:xfrm>
            <a:off x="6062328" y="0"/>
            <a:ext cx="2286000" cy="365125"/>
          </a:xfrm>
          <a:prstGeom prst="rect">
            <a:avLst/>
          </a:prstGeom>
        </p:spPr>
        <p:txBody>
          <a:bodyPr/>
          <a:lstStyle/>
          <a:p>
            <a:endParaRPr lang="en-US">
              <a:solidFill>
                <a:srgbClr val="00607B"/>
              </a:solidFill>
            </a:endParaRPr>
          </a:p>
        </p:txBody>
      </p:sp>
    </p:spTree>
    <p:extLst>
      <p:ext uri="{BB962C8B-B14F-4D97-AF65-F5344CB8AC3E}">
        <p14:creationId xmlns:p14="http://schemas.microsoft.com/office/powerpoint/2010/main" val="1449650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720" y="-13716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1984248"/>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Footer Placeholder 4"/>
          <p:cNvSpPr>
            <a:spLocks noGrp="1"/>
          </p:cNvSpPr>
          <p:nvPr>
            <p:ph type="ftr" sz="quarter" idx="11"/>
          </p:nvPr>
        </p:nvSpPr>
        <p:spPr>
          <a:xfrm>
            <a:off x="6062328" y="0"/>
            <a:ext cx="2286000" cy="365125"/>
          </a:xfrm>
          <a:prstGeom prst="rect">
            <a:avLst/>
          </a:prstGeom>
        </p:spPr>
        <p:txBody>
          <a:bodyPr/>
          <a:lstStyle/>
          <a:p>
            <a:endParaRPr lang="en-US">
              <a:solidFill>
                <a:srgbClr val="00607B"/>
              </a:solidFill>
            </a:endParaRPr>
          </a:p>
        </p:txBody>
      </p:sp>
    </p:spTree>
    <p:extLst>
      <p:ext uri="{BB962C8B-B14F-4D97-AF65-F5344CB8AC3E}">
        <p14:creationId xmlns:p14="http://schemas.microsoft.com/office/powerpoint/2010/main" val="1047739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b="68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2286000"/>
            <a:ext cx="9144000" cy="4629149"/>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00607B"/>
              </a:solidFill>
            </a:endParaRPr>
          </a:p>
        </p:txBody>
      </p:sp>
      <p:sp>
        <p:nvSpPr>
          <p:cNvPr id="2" name="Title 1"/>
          <p:cNvSpPr>
            <a:spLocks noGrp="1"/>
          </p:cNvSpPr>
          <p:nvPr>
            <p:ph type="title" hasCustomPrompt="1"/>
          </p:nvPr>
        </p:nvSpPr>
        <p:spPr>
          <a:xfrm>
            <a:off x="722313" y="3057525"/>
            <a:ext cx="7772400" cy="1362075"/>
          </a:xfrm>
        </p:spPr>
        <p:txBody>
          <a:bodyPr anchor="t">
            <a:noAutofit/>
          </a:bodyPr>
          <a:lstStyle>
            <a:lvl1pPr algn="ctr">
              <a:defRPr sz="6000" b="1" cap="all">
                <a:solidFill>
                  <a:schemeClr val="accent4">
                    <a:lumMod val="50000"/>
                  </a:schemeClr>
                </a:solidFill>
              </a:defRPr>
            </a:lvl1pPr>
          </a:lstStyle>
          <a:p>
            <a:r>
              <a:rPr lang="en-US"/>
              <a:t>Click to Edit Title</a:t>
            </a:r>
          </a:p>
        </p:txBody>
      </p:sp>
      <p:cxnSp>
        <p:nvCxnSpPr>
          <p:cNvPr id="9" name="Straight Connector 8"/>
          <p:cNvCxnSpPr/>
          <p:nvPr userDrawn="1"/>
        </p:nvCxnSpPr>
        <p:spPr>
          <a:xfrm flipV="1">
            <a:off x="0" y="2228850"/>
            <a:ext cx="9144000" cy="1"/>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2286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685800" y="4419600"/>
            <a:ext cx="7772400" cy="1500187"/>
          </a:xfrm>
        </p:spPr>
        <p:txBody>
          <a:bodyPr>
            <a:normAutofit/>
          </a:bodyPr>
          <a:lstStyle>
            <a:lvl1pPr marL="0" indent="0" algn="just">
              <a:buFontTx/>
              <a:buNone/>
              <a:defRPr/>
            </a:lvl1pPr>
          </a:lstStyle>
          <a:p>
            <a:pPr algn="r"/>
            <a:r>
              <a:rPr lang="en-US" sz="4400">
                <a:solidFill>
                  <a:schemeClr val="accent6">
                    <a:lumMod val="75000"/>
                  </a:schemeClr>
                </a:solidFill>
                <a:latin typeface="Cambria" pitchFamily="18" charset="0"/>
              </a:rPr>
              <a:t>Subtitle</a:t>
            </a:r>
          </a:p>
        </p:txBody>
      </p:sp>
      <p:pic>
        <p:nvPicPr>
          <p:cNvPr id="3" name="Picture 2"/>
          <p:cNvPicPr>
            <a:picLocks noChangeAspect="1"/>
          </p:cNvPicPr>
          <p:nvPr userDrawn="1"/>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30592" y="609600"/>
            <a:ext cx="6022428" cy="1219200"/>
          </a:xfrm>
          <a:prstGeom prst="rect">
            <a:avLst/>
          </a:prstGeom>
        </p:spPr>
      </p:pic>
    </p:spTree>
    <p:extLst>
      <p:ext uri="{BB962C8B-B14F-4D97-AF65-F5344CB8AC3E}">
        <p14:creationId xmlns:p14="http://schemas.microsoft.com/office/powerpoint/2010/main" val="20428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b="68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2286000"/>
            <a:ext cx="9144000" cy="458285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00607B"/>
              </a:solidFill>
            </a:endParaRPr>
          </a:p>
        </p:txBody>
      </p:sp>
      <p:sp>
        <p:nvSpPr>
          <p:cNvPr id="2" name="Title 1"/>
          <p:cNvSpPr>
            <a:spLocks noGrp="1"/>
          </p:cNvSpPr>
          <p:nvPr>
            <p:ph type="title" hasCustomPrompt="1"/>
          </p:nvPr>
        </p:nvSpPr>
        <p:spPr>
          <a:xfrm>
            <a:off x="722313" y="3057525"/>
            <a:ext cx="7772400" cy="1362075"/>
          </a:xfrm>
        </p:spPr>
        <p:txBody>
          <a:bodyPr anchor="t">
            <a:noAutofit/>
          </a:bodyPr>
          <a:lstStyle>
            <a:lvl1pPr algn="ctr">
              <a:defRPr sz="6000" b="1" cap="all">
                <a:solidFill>
                  <a:schemeClr val="accent4">
                    <a:lumMod val="50000"/>
                  </a:schemeClr>
                </a:solidFill>
              </a:defRPr>
            </a:lvl1pPr>
          </a:lstStyle>
          <a:p>
            <a:r>
              <a:rPr lang="en-US"/>
              <a:t>Click to Edit Title</a:t>
            </a:r>
          </a:p>
        </p:txBody>
      </p:sp>
      <p:cxnSp>
        <p:nvCxnSpPr>
          <p:cNvPr id="9" name="Straight Connector 8"/>
          <p:cNvCxnSpPr/>
          <p:nvPr userDrawn="1"/>
        </p:nvCxnSpPr>
        <p:spPr>
          <a:xfrm>
            <a:off x="-699" y="2228850"/>
            <a:ext cx="9144699" cy="0"/>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2286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685800" y="4419600"/>
            <a:ext cx="7772400" cy="1500187"/>
          </a:xfrm>
        </p:spPr>
        <p:txBody>
          <a:bodyPr>
            <a:normAutofit/>
          </a:bodyPr>
          <a:lstStyle>
            <a:lvl1pPr marL="0" indent="0" algn="just">
              <a:buFontTx/>
              <a:buNone/>
              <a:defRPr/>
            </a:lvl1pPr>
          </a:lstStyle>
          <a:p>
            <a:pPr algn="r"/>
            <a:r>
              <a:rPr lang="en-US" sz="4400">
                <a:solidFill>
                  <a:schemeClr val="accent6">
                    <a:lumMod val="75000"/>
                  </a:schemeClr>
                </a:solidFill>
                <a:latin typeface="Cambria" pitchFamily="18" charset="0"/>
              </a:rPr>
              <a:t>Subtitle</a:t>
            </a:r>
          </a:p>
        </p:txBody>
      </p:sp>
      <p:pic>
        <p:nvPicPr>
          <p:cNvPr id="3" name="Picture 2"/>
          <p:cNvPicPr>
            <a:picLocks noChangeAspect="1"/>
          </p:cNvPicPr>
          <p:nvPr userDrawn="1"/>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16777" y="609600"/>
            <a:ext cx="6050059" cy="1219200"/>
          </a:xfrm>
          <a:prstGeom prst="rect">
            <a:avLst/>
          </a:prstGeom>
        </p:spPr>
      </p:pic>
    </p:spTree>
    <p:extLst>
      <p:ext uri="{BB962C8B-B14F-4D97-AF65-F5344CB8AC3E}">
        <p14:creationId xmlns:p14="http://schemas.microsoft.com/office/powerpoint/2010/main" val="771930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b="68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2286000"/>
            <a:ext cx="9144000" cy="4629149"/>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00607B"/>
              </a:solidFill>
            </a:endParaRPr>
          </a:p>
        </p:txBody>
      </p:sp>
      <p:sp>
        <p:nvSpPr>
          <p:cNvPr id="2" name="Title 1"/>
          <p:cNvSpPr>
            <a:spLocks noGrp="1"/>
          </p:cNvSpPr>
          <p:nvPr>
            <p:ph type="title" hasCustomPrompt="1"/>
          </p:nvPr>
        </p:nvSpPr>
        <p:spPr>
          <a:xfrm>
            <a:off x="722313" y="3057525"/>
            <a:ext cx="7772400" cy="1362075"/>
          </a:xfrm>
        </p:spPr>
        <p:txBody>
          <a:bodyPr anchor="t">
            <a:noAutofit/>
          </a:bodyPr>
          <a:lstStyle>
            <a:lvl1pPr algn="ctr">
              <a:defRPr sz="6000" b="1" cap="all">
                <a:solidFill>
                  <a:schemeClr val="accent4">
                    <a:lumMod val="50000"/>
                  </a:schemeClr>
                </a:solidFill>
              </a:defRPr>
            </a:lvl1pPr>
          </a:lstStyle>
          <a:p>
            <a:r>
              <a:rPr lang="en-US"/>
              <a:t>Click to Edit Title</a:t>
            </a:r>
          </a:p>
        </p:txBody>
      </p:sp>
      <p:cxnSp>
        <p:nvCxnSpPr>
          <p:cNvPr id="9" name="Straight Connector 8"/>
          <p:cNvCxnSpPr/>
          <p:nvPr userDrawn="1"/>
        </p:nvCxnSpPr>
        <p:spPr>
          <a:xfrm flipV="1">
            <a:off x="0" y="2228850"/>
            <a:ext cx="9144000" cy="1"/>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2286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685800" y="4419600"/>
            <a:ext cx="7772400" cy="1500187"/>
          </a:xfrm>
        </p:spPr>
        <p:txBody>
          <a:bodyPr>
            <a:normAutofit/>
          </a:bodyPr>
          <a:lstStyle>
            <a:lvl1pPr marL="0" indent="0" algn="just">
              <a:buFontTx/>
              <a:buNone/>
              <a:defRPr/>
            </a:lvl1pPr>
          </a:lstStyle>
          <a:p>
            <a:pPr algn="r"/>
            <a:r>
              <a:rPr lang="en-US" sz="4400">
                <a:solidFill>
                  <a:schemeClr val="accent6">
                    <a:lumMod val="75000"/>
                  </a:schemeClr>
                </a:solidFill>
                <a:latin typeface="Cambria" pitchFamily="18" charset="0"/>
              </a:rPr>
              <a:t>Subtitle</a:t>
            </a:r>
          </a:p>
        </p:txBody>
      </p:sp>
      <p:pic>
        <p:nvPicPr>
          <p:cNvPr id="3" name="Picture 2"/>
          <p:cNvPicPr>
            <a:picLocks noChangeAspect="1"/>
          </p:cNvPicPr>
          <p:nvPr userDrawn="1"/>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30592" y="609600"/>
            <a:ext cx="6022428" cy="1219200"/>
          </a:xfrm>
          <a:prstGeom prst="rect">
            <a:avLst/>
          </a:prstGeom>
        </p:spPr>
      </p:pic>
    </p:spTree>
    <p:extLst>
      <p:ext uri="{BB962C8B-B14F-4D97-AF65-F5344CB8AC3E}">
        <p14:creationId xmlns:p14="http://schemas.microsoft.com/office/powerpoint/2010/main" val="242604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pic>
        <p:nvPicPr>
          <p:cNvPr id="3" name="Picture 2"/>
          <p:cNvPicPr>
            <a:picLocks noChangeAspect="1"/>
          </p:cNvPicPr>
          <p:nvPr userDrawn="1"/>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419600" y="968300"/>
            <a:ext cx="4572000" cy="921343"/>
          </a:xfrm>
          <a:prstGeom prst="rect">
            <a:avLst/>
          </a:prstGeom>
        </p:spPr>
      </p:pic>
      <p:sp>
        <p:nvSpPr>
          <p:cNvPr id="5" name="Rectangle 4"/>
          <p:cNvSpPr/>
          <p:nvPr userDrawn="1"/>
        </p:nvSpPr>
        <p:spPr>
          <a:xfrm>
            <a:off x="228600" y="6324600"/>
            <a:ext cx="2286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712750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spTree>
    <p:extLst>
      <p:ext uri="{BB962C8B-B14F-4D97-AF65-F5344CB8AC3E}">
        <p14:creationId xmlns:p14="http://schemas.microsoft.com/office/powerpoint/2010/main" val="460932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pic>
        <p:nvPicPr>
          <p:cNvPr id="3" name="Picture 2"/>
          <p:cNvPicPr>
            <a:picLocks noChangeAspect="1"/>
          </p:cNvPicPr>
          <p:nvPr userDrawn="1"/>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509594" y="990600"/>
            <a:ext cx="4472959" cy="905520"/>
          </a:xfrm>
          <a:prstGeom prst="rect">
            <a:avLst/>
          </a:prstGeom>
        </p:spPr>
      </p:pic>
      <p:sp>
        <p:nvSpPr>
          <p:cNvPr id="5" name="Rectangle 4"/>
          <p:cNvSpPr/>
          <p:nvPr userDrawn="1"/>
        </p:nvSpPr>
        <p:spPr>
          <a:xfrm>
            <a:off x="228600" y="6324600"/>
            <a:ext cx="2286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63515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4653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1336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64301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98196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a:alphaModFix amt="70000"/>
            <a:lum/>
          </a:blip>
          <a:srcRect/>
          <a:stretch>
            <a:fillRect r="-5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153400" cy="1143000"/>
          </a:xfrm>
        </p:spPr>
        <p:txBody>
          <a:bodyPr/>
          <a:lstStyle>
            <a:lvl1pPr>
              <a:defRPr>
                <a:solidFill>
                  <a:schemeClr val="accent4">
                    <a:lumMod val="75000"/>
                  </a:schemeClr>
                </a:solidFill>
              </a:defRPr>
            </a:lvl1pPr>
          </a:lstStyle>
          <a:p>
            <a:r>
              <a:rPr lang="en-US"/>
              <a:t>Click to edit Master title style</a:t>
            </a:r>
          </a:p>
        </p:txBody>
      </p:sp>
    </p:spTree>
    <p:extLst>
      <p:ext uri="{BB962C8B-B14F-4D97-AF65-F5344CB8AC3E}">
        <p14:creationId xmlns:p14="http://schemas.microsoft.com/office/powerpoint/2010/main" val="2130129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alphaModFix amt="73000"/>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l="-19000" t="108000" r="-46000" b="10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a:t>Click to edit Master title style</a:t>
            </a:r>
          </a:p>
        </p:txBody>
      </p:sp>
    </p:spTree>
    <p:extLst>
      <p:ext uri="{BB962C8B-B14F-4D97-AF65-F5344CB8AC3E}">
        <p14:creationId xmlns:p14="http://schemas.microsoft.com/office/powerpoint/2010/main" val="43250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sp>
        <p:nvSpPr>
          <p:cNvPr id="4" name="Date Placeholder 3"/>
          <p:cNvSpPr>
            <a:spLocks noGrp="1"/>
          </p:cNvSpPr>
          <p:nvPr>
            <p:ph type="dt" sz="half" idx="10"/>
          </p:nvPr>
        </p:nvSpPr>
        <p:spPr/>
        <p:txBody>
          <a:bodyPr/>
          <a:lstStyle/>
          <a:p>
            <a:r>
              <a:rPr lang="en-US">
                <a:solidFill>
                  <a:srgbClr val="0081A5">
                    <a:lumMod val="75000"/>
                  </a:srgbClr>
                </a:solidFill>
              </a:rPr>
              <a:t>10/5/2012</a:t>
            </a:r>
          </a:p>
        </p:txBody>
      </p:sp>
      <p:sp>
        <p:nvSpPr>
          <p:cNvPr id="6" name="Slide Number Placeholder 5"/>
          <p:cNvSpPr>
            <a:spLocks noGrp="1"/>
          </p:cNvSpPr>
          <p:nvPr>
            <p:ph type="sldNum" sz="quarter" idx="12"/>
          </p:nvPr>
        </p:nvSpPr>
        <p:spPr/>
        <p:txBody>
          <a:bodyPr/>
          <a:lstStyle/>
          <a:p>
            <a:fld id="{F70D7D41-3021-4B18-AB61-162C43301601}" type="slidenum">
              <a:rPr lang="en-US" smtClean="0">
                <a:solidFill>
                  <a:srgbClr val="0081A5">
                    <a:lumMod val="75000"/>
                  </a:srgbClr>
                </a:solidFill>
              </a:rPr>
              <a:pPr/>
              <a:t>‹#›</a:t>
            </a:fld>
            <a:endParaRPr lang="en-US">
              <a:solidFill>
                <a:srgbClr val="0081A5">
                  <a:lumMod val="75000"/>
                </a:srgbClr>
              </a:solidFill>
            </a:endParaRPr>
          </a:p>
        </p:txBody>
      </p:sp>
      <p:pic>
        <p:nvPicPr>
          <p:cNvPr id="3" name="Picture 2"/>
          <p:cNvPicPr>
            <a:picLocks noChangeAspect="1"/>
          </p:cNvPicPr>
          <p:nvPr userDrawn="1"/>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419600" y="968300"/>
            <a:ext cx="4572000" cy="921343"/>
          </a:xfrm>
          <a:prstGeom prst="rect">
            <a:avLst/>
          </a:prstGeom>
        </p:spPr>
      </p:pic>
      <p:sp>
        <p:nvSpPr>
          <p:cNvPr id="5" name="Rectangle 4"/>
          <p:cNvSpPr/>
          <p:nvPr userDrawn="1"/>
        </p:nvSpPr>
        <p:spPr>
          <a:xfrm>
            <a:off x="228600" y="6324600"/>
            <a:ext cx="2286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271321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alphaModFix amt="85000"/>
            <a:lum/>
            <a:extLst>
              <a:ext uri="{BEBA8EAE-BF5A-486C-A8C5-ECC9F3942E4B}">
                <a14:imgProps xmlns:a14="http://schemas.microsoft.com/office/drawing/2010/main">
                  <a14:imgLayer r:embed="rId3">
                    <a14:imgEffect>
                      <a14:sharpenSoften amount="34000"/>
                    </a14:imgEffect>
                  </a14:imgLayer>
                </a14:imgProps>
              </a:ext>
            </a:extLst>
          </a:blip>
          <a:srcRect/>
          <a:stretch>
            <a:fillRect l="-51000" t="100000" b="9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a:t>Click to edit Master title style</a:t>
            </a:r>
          </a:p>
        </p:txBody>
      </p:sp>
    </p:spTree>
    <p:extLst>
      <p:ext uri="{BB962C8B-B14F-4D97-AF65-F5344CB8AC3E}">
        <p14:creationId xmlns:p14="http://schemas.microsoft.com/office/powerpoint/2010/main" val="556394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t="100000" b="2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3968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84802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4157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2636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8385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rgbClr val="E5FFE5"/>
        </a:solidFill>
        <a:effectLst/>
      </p:bgPr>
    </p:bg>
    <p:spTree>
      <p:nvGrpSpPr>
        <p:cNvPr id="1" name=""/>
        <p:cNvGrpSpPr/>
        <p:nvPr/>
      </p:nvGrpSpPr>
      <p:grpSpPr>
        <a:xfrm>
          <a:off x="0" y="0"/>
          <a:ext cx="0" cy="0"/>
          <a:chOff x="0" y="0"/>
          <a:chExt cx="0" cy="0"/>
        </a:xfrm>
      </p:grpSpPr>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rgbClr val="7C5656"/>
                </a:solidFill>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normAutofit/>
          </a:bodyPr>
          <a:lstStyle>
            <a:lvl1pPr marL="36576" indent="0" algn="r">
              <a:spcBef>
                <a:spcPts val="0"/>
              </a:spcBef>
              <a:buNone/>
              <a:defRPr sz="28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8" name="Footer Placeholder 7"/>
          <p:cNvSpPr>
            <a:spLocks noGrp="1"/>
          </p:cNvSpPr>
          <p:nvPr>
            <p:ph type="ftr" sz="quarter" idx="11"/>
          </p:nvPr>
        </p:nvSpPr>
        <p:spPr>
          <a:xfrm>
            <a:off x="6062328" y="0"/>
            <a:ext cx="2286000" cy="365125"/>
          </a:xfrm>
          <a:prstGeom prst="rect">
            <a:avLst/>
          </a:prstGeom>
        </p:spPr>
        <p:txBody>
          <a:bodyPr/>
          <a:lstStyle/>
          <a:p>
            <a:endParaRPr lang="en-US">
              <a:solidFill>
                <a:srgbClr val="00607B"/>
              </a:solidFill>
            </a:endParaRPr>
          </a:p>
        </p:txBody>
      </p:sp>
    </p:spTree>
    <p:extLst>
      <p:ext uri="{BB962C8B-B14F-4D97-AF65-F5344CB8AC3E}">
        <p14:creationId xmlns:p14="http://schemas.microsoft.com/office/powerpoint/2010/main" val="22023001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720" y="-13716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1984248"/>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Footer Placeholder 4"/>
          <p:cNvSpPr>
            <a:spLocks noGrp="1"/>
          </p:cNvSpPr>
          <p:nvPr>
            <p:ph type="ftr" sz="quarter" idx="11"/>
          </p:nvPr>
        </p:nvSpPr>
        <p:spPr>
          <a:xfrm>
            <a:off x="6062328" y="0"/>
            <a:ext cx="2286000" cy="365125"/>
          </a:xfrm>
          <a:prstGeom prst="rect">
            <a:avLst/>
          </a:prstGeom>
        </p:spPr>
        <p:txBody>
          <a:bodyPr/>
          <a:lstStyle/>
          <a:p>
            <a:endParaRPr lang="en-US">
              <a:solidFill>
                <a:srgbClr val="00607B"/>
              </a:solidFill>
            </a:endParaRPr>
          </a:p>
        </p:txBody>
      </p:sp>
    </p:spTree>
    <p:extLst>
      <p:ext uri="{BB962C8B-B14F-4D97-AF65-F5344CB8AC3E}">
        <p14:creationId xmlns:p14="http://schemas.microsoft.com/office/powerpoint/2010/main" val="41615337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76C3-318C-4D48-9C4A-EF3E36813B30}"/>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E9C560E-8C97-428F-963E-BD6B3E6EC7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2F371A6-B892-4679-81C8-C44E782D7CD4}"/>
              </a:ext>
            </a:extLst>
          </p:cNvPr>
          <p:cNvSpPr>
            <a:spLocks noGrp="1"/>
          </p:cNvSpPr>
          <p:nvPr>
            <p:ph type="dt" sz="half" idx="10"/>
          </p:nvPr>
        </p:nvSpPr>
        <p:spPr/>
        <p:txBody>
          <a:bodyPr/>
          <a:lstStyle/>
          <a:p>
            <a:fld id="{E3C6AC67-FE03-4E3B-AE59-B798CD80D641}" type="datetimeFigureOut">
              <a:rPr lang="en-US" smtClean="0"/>
              <a:t>4/26/2022</a:t>
            </a:fld>
            <a:endParaRPr lang="en-US"/>
          </a:p>
        </p:txBody>
      </p:sp>
      <p:sp>
        <p:nvSpPr>
          <p:cNvPr id="5" name="Footer Placeholder 4">
            <a:extLst>
              <a:ext uri="{FF2B5EF4-FFF2-40B4-BE49-F238E27FC236}">
                <a16:creationId xmlns:a16="http://schemas.microsoft.com/office/drawing/2014/main" id="{0BB878F8-0504-407C-94F8-F217BF2BD4B0}"/>
              </a:ext>
            </a:extLst>
          </p:cNvPr>
          <p:cNvSpPr>
            <a:spLocks noGrp="1"/>
          </p:cNvSpPr>
          <p:nvPr>
            <p:ph type="ftr" sz="quarter" idx="11"/>
          </p:nvPr>
        </p:nvSpPr>
        <p:spPr/>
        <p:txBody>
          <a:bodyPr/>
          <a:lstStyle/>
          <a:p>
            <a:endParaRPr lang="en-US">
              <a:solidFill>
                <a:srgbClr val="00607B"/>
              </a:solidFill>
            </a:endParaRPr>
          </a:p>
        </p:txBody>
      </p:sp>
      <p:sp>
        <p:nvSpPr>
          <p:cNvPr id="6" name="Slide Number Placeholder 5">
            <a:extLst>
              <a:ext uri="{FF2B5EF4-FFF2-40B4-BE49-F238E27FC236}">
                <a16:creationId xmlns:a16="http://schemas.microsoft.com/office/drawing/2014/main" id="{DB85F581-56FD-4731-915A-C0A7D50DED19}"/>
              </a:ext>
            </a:extLst>
          </p:cNvPr>
          <p:cNvSpPr>
            <a:spLocks noGrp="1"/>
          </p:cNvSpPr>
          <p:nvPr>
            <p:ph type="sldNum" sz="quarter" idx="12"/>
          </p:nvPr>
        </p:nvSpPr>
        <p:spPr/>
        <p:txBody>
          <a:bodyPr/>
          <a:lstStyle/>
          <a:p>
            <a:fld id="{0D250761-80A3-4B30-9C8F-95EA6E0CD9BA}" type="slidenum">
              <a:rPr lang="en-US" smtClean="0"/>
              <a:t>‹#›</a:t>
            </a:fld>
            <a:endParaRPr lang="en-US"/>
          </a:p>
        </p:txBody>
      </p:sp>
    </p:spTree>
    <p:extLst>
      <p:ext uri="{BB962C8B-B14F-4D97-AF65-F5344CB8AC3E}">
        <p14:creationId xmlns:p14="http://schemas.microsoft.com/office/powerpoint/2010/main" val="15035520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C12D-0213-459E-9C81-F4E166B65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24BF1C-94E4-4058-89ED-214A84E14F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25C23-618B-439B-BCC8-CA0550615691}"/>
              </a:ext>
            </a:extLst>
          </p:cNvPr>
          <p:cNvSpPr>
            <a:spLocks noGrp="1"/>
          </p:cNvSpPr>
          <p:nvPr>
            <p:ph type="dt" sz="half" idx="10"/>
          </p:nvPr>
        </p:nvSpPr>
        <p:spPr/>
        <p:txBody>
          <a:bodyPr/>
          <a:lstStyle/>
          <a:p>
            <a:fld id="{7F3422BA-102A-496A-953D-67F9CD0B5251}" type="datetime1">
              <a:rPr lang="en-US" smtClean="0"/>
              <a:pPr/>
              <a:t>4/26/2022</a:t>
            </a:fld>
            <a:endParaRPr lang="en-US"/>
          </a:p>
        </p:txBody>
      </p:sp>
      <p:sp>
        <p:nvSpPr>
          <p:cNvPr id="5" name="Footer Placeholder 4">
            <a:extLst>
              <a:ext uri="{FF2B5EF4-FFF2-40B4-BE49-F238E27FC236}">
                <a16:creationId xmlns:a16="http://schemas.microsoft.com/office/drawing/2014/main" id="{4D36341A-B344-44E7-A8C3-FB9206098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4CAE0-9EA8-48FC-A8A0-45737AB71425}"/>
              </a:ext>
            </a:extLst>
          </p:cNvPr>
          <p:cNvSpPr>
            <a:spLocks noGrp="1"/>
          </p:cNvSpPr>
          <p:nvPr>
            <p:ph type="sldNum" sz="quarter" idx="12"/>
          </p:nvPr>
        </p:nvSpPr>
        <p:spPr/>
        <p:txBody>
          <a:bodyPr/>
          <a:lstStyle/>
          <a:p>
            <a:fld id="{2B59A787-8695-4DDC-85D2-F12124086B30}" type="slidenum">
              <a:rPr lang="en-US" smtClean="0"/>
              <a:pPr/>
              <a:t>‹#›</a:t>
            </a:fld>
            <a:endParaRPr lang="en-US"/>
          </a:p>
        </p:txBody>
      </p:sp>
    </p:spTree>
    <p:extLst>
      <p:ext uri="{BB962C8B-B14F-4D97-AF65-F5344CB8AC3E}">
        <p14:creationId xmlns:p14="http://schemas.microsoft.com/office/powerpoint/2010/main" val="2296324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sp>
        <p:nvSpPr>
          <p:cNvPr id="4" name="Date Placeholder 3"/>
          <p:cNvSpPr>
            <a:spLocks noGrp="1"/>
          </p:cNvSpPr>
          <p:nvPr>
            <p:ph type="dt" sz="half" idx="10"/>
          </p:nvPr>
        </p:nvSpPr>
        <p:spPr/>
        <p:txBody>
          <a:bodyPr/>
          <a:lstStyle/>
          <a:p>
            <a:r>
              <a:rPr lang="en-US">
                <a:solidFill>
                  <a:srgbClr val="0081A5">
                    <a:lumMod val="75000"/>
                  </a:srgbClr>
                </a:solidFill>
              </a:rPr>
              <a:t>10/5/2012</a:t>
            </a:r>
          </a:p>
        </p:txBody>
      </p:sp>
      <p:sp>
        <p:nvSpPr>
          <p:cNvPr id="6" name="Slide Number Placeholder 5"/>
          <p:cNvSpPr>
            <a:spLocks noGrp="1"/>
          </p:cNvSpPr>
          <p:nvPr>
            <p:ph type="sldNum" sz="quarter" idx="12"/>
          </p:nvPr>
        </p:nvSpPr>
        <p:spPr/>
        <p:txBody>
          <a:bodyPr/>
          <a:lstStyle/>
          <a:p>
            <a:fld id="{F70D7D41-3021-4B18-AB61-162C43301601}" type="slidenum">
              <a:rPr lang="en-US" smtClean="0">
                <a:solidFill>
                  <a:srgbClr val="0081A5">
                    <a:lumMod val="75000"/>
                  </a:srgbClr>
                </a:solidFill>
              </a:rPr>
              <a:pPr/>
              <a:t>‹#›</a:t>
            </a:fld>
            <a:endParaRPr lang="en-US">
              <a:solidFill>
                <a:srgbClr val="0081A5">
                  <a:lumMod val="75000"/>
                </a:srgbClr>
              </a:solidFill>
            </a:endParaRPr>
          </a:p>
        </p:txBody>
      </p:sp>
    </p:spTree>
    <p:extLst>
      <p:ext uri="{BB962C8B-B14F-4D97-AF65-F5344CB8AC3E}">
        <p14:creationId xmlns:p14="http://schemas.microsoft.com/office/powerpoint/2010/main" val="32729365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8CA4-9268-4552-A5F8-191F2B09C7D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25F3872-E025-4FE9-BEAB-ED4BC7A4F4A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78E11C-B2C8-468C-AA79-F1F6798CFD71}"/>
              </a:ext>
            </a:extLst>
          </p:cNvPr>
          <p:cNvSpPr>
            <a:spLocks noGrp="1"/>
          </p:cNvSpPr>
          <p:nvPr>
            <p:ph type="dt" sz="half" idx="10"/>
          </p:nvPr>
        </p:nvSpPr>
        <p:spPr/>
        <p:txBody>
          <a:bodyPr/>
          <a:lstStyle/>
          <a:p>
            <a:r>
              <a:rPr lang="en-US"/>
              <a:t>10/5/2012</a:t>
            </a:r>
          </a:p>
        </p:txBody>
      </p:sp>
      <p:sp>
        <p:nvSpPr>
          <p:cNvPr id="5" name="Footer Placeholder 4">
            <a:extLst>
              <a:ext uri="{FF2B5EF4-FFF2-40B4-BE49-F238E27FC236}">
                <a16:creationId xmlns:a16="http://schemas.microsoft.com/office/drawing/2014/main" id="{03528BF5-ED72-4756-B1B4-02108CE22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B3D93-07C6-4DC1-B710-2A2F1620A02F}"/>
              </a:ext>
            </a:extLst>
          </p:cNvPr>
          <p:cNvSpPr>
            <a:spLocks noGrp="1"/>
          </p:cNvSpPr>
          <p:nvPr>
            <p:ph type="sldNum" sz="quarter" idx="12"/>
          </p:nvPr>
        </p:nvSpPr>
        <p:spPr/>
        <p:txBody>
          <a:bodyPr/>
          <a:lstStyle/>
          <a:p>
            <a:fld id="{F70D7D41-3021-4B18-AB61-162C43301601}" type="slidenum">
              <a:rPr lang="en-US" smtClean="0"/>
              <a:pPr/>
              <a:t>‹#›</a:t>
            </a:fld>
            <a:endParaRPr lang="en-US"/>
          </a:p>
        </p:txBody>
      </p:sp>
    </p:spTree>
    <p:extLst>
      <p:ext uri="{BB962C8B-B14F-4D97-AF65-F5344CB8AC3E}">
        <p14:creationId xmlns:p14="http://schemas.microsoft.com/office/powerpoint/2010/main" val="604748431"/>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E834-5B41-42F3-96B8-919027D2F7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09615-9E5A-4BC8-B227-03BE83E9208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10F2A0-1F82-4A47-AC62-C4D8F36CAF7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B2E513-C4CE-4FE8-A12B-95CA5A91A0AD}"/>
              </a:ext>
            </a:extLst>
          </p:cNvPr>
          <p:cNvSpPr>
            <a:spLocks noGrp="1"/>
          </p:cNvSpPr>
          <p:nvPr>
            <p:ph type="dt" sz="half" idx="10"/>
          </p:nvPr>
        </p:nvSpPr>
        <p:spPr/>
        <p:txBody>
          <a:bodyPr/>
          <a:lstStyle/>
          <a:p>
            <a:r>
              <a:rPr lang="en-US"/>
              <a:t>10/5/2012</a:t>
            </a:r>
          </a:p>
        </p:txBody>
      </p:sp>
      <p:sp>
        <p:nvSpPr>
          <p:cNvPr id="6" name="Footer Placeholder 5">
            <a:extLst>
              <a:ext uri="{FF2B5EF4-FFF2-40B4-BE49-F238E27FC236}">
                <a16:creationId xmlns:a16="http://schemas.microsoft.com/office/drawing/2014/main" id="{6B3E58E7-7D55-494E-A7E4-D95AE8144F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1F1BD-1FFF-4590-9BF7-B7B87E940FD1}"/>
              </a:ext>
            </a:extLst>
          </p:cNvPr>
          <p:cNvSpPr>
            <a:spLocks noGrp="1"/>
          </p:cNvSpPr>
          <p:nvPr>
            <p:ph type="sldNum" sz="quarter" idx="12"/>
          </p:nvPr>
        </p:nvSpPr>
        <p:spPr/>
        <p:txBody>
          <a:bodyPr/>
          <a:lstStyle/>
          <a:p>
            <a:fld id="{F70D7D41-3021-4B18-AB61-162C43301601}" type="slidenum">
              <a:rPr lang="en-US" smtClean="0"/>
              <a:t>‹#›</a:t>
            </a:fld>
            <a:endParaRPr lang="en-US"/>
          </a:p>
        </p:txBody>
      </p:sp>
    </p:spTree>
    <p:extLst>
      <p:ext uri="{BB962C8B-B14F-4D97-AF65-F5344CB8AC3E}">
        <p14:creationId xmlns:p14="http://schemas.microsoft.com/office/powerpoint/2010/main" val="32949999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49D2E-3EC1-4354-B60F-A0382501F832}"/>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A8BC6D-9AC2-4B5A-AA38-1B10A5C5B28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CFC06FD-79BC-475C-9700-2AA493B0FB3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D78E68-889E-4ADF-A767-C1AA6AA2701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5E14D9F-7ACC-42EC-A326-8ACC1F4A663D}"/>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D762-C7B1-4121-93B9-5F7684E59211}"/>
              </a:ext>
            </a:extLst>
          </p:cNvPr>
          <p:cNvSpPr>
            <a:spLocks noGrp="1"/>
          </p:cNvSpPr>
          <p:nvPr>
            <p:ph type="dt" sz="half" idx="10"/>
          </p:nvPr>
        </p:nvSpPr>
        <p:spPr/>
        <p:txBody>
          <a:bodyPr/>
          <a:lstStyle/>
          <a:p>
            <a:r>
              <a:rPr lang="en-US"/>
              <a:t>10/5/2012</a:t>
            </a:r>
          </a:p>
        </p:txBody>
      </p:sp>
      <p:sp>
        <p:nvSpPr>
          <p:cNvPr id="8" name="Footer Placeholder 7">
            <a:extLst>
              <a:ext uri="{FF2B5EF4-FFF2-40B4-BE49-F238E27FC236}">
                <a16:creationId xmlns:a16="http://schemas.microsoft.com/office/drawing/2014/main" id="{2AE35ACC-39C4-41B1-9890-213EC54A34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8644B7-2BDF-438D-9A35-C0E1C6DDEA72}"/>
              </a:ext>
            </a:extLst>
          </p:cNvPr>
          <p:cNvSpPr>
            <a:spLocks noGrp="1"/>
          </p:cNvSpPr>
          <p:nvPr>
            <p:ph type="sldNum" sz="quarter" idx="12"/>
          </p:nvPr>
        </p:nvSpPr>
        <p:spPr/>
        <p:txBody>
          <a:bodyPr/>
          <a:lstStyle/>
          <a:p>
            <a:fld id="{F70D7D41-3021-4B18-AB61-162C43301601}" type="slidenum">
              <a:rPr lang="en-US" smtClean="0"/>
              <a:t>‹#›</a:t>
            </a:fld>
            <a:endParaRPr lang="en-US"/>
          </a:p>
        </p:txBody>
      </p:sp>
    </p:spTree>
    <p:extLst>
      <p:ext uri="{BB962C8B-B14F-4D97-AF65-F5344CB8AC3E}">
        <p14:creationId xmlns:p14="http://schemas.microsoft.com/office/powerpoint/2010/main" val="25565915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BBF2-C27C-4162-A849-5115A6D65C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84AB70-C215-4F48-8897-9867B45069E8}"/>
              </a:ext>
            </a:extLst>
          </p:cNvPr>
          <p:cNvSpPr>
            <a:spLocks noGrp="1"/>
          </p:cNvSpPr>
          <p:nvPr>
            <p:ph type="dt" sz="half" idx="10"/>
          </p:nvPr>
        </p:nvSpPr>
        <p:spPr/>
        <p:txBody>
          <a:bodyPr/>
          <a:lstStyle/>
          <a:p>
            <a:r>
              <a:rPr lang="en-US"/>
              <a:t>mm/dd/20yy</a:t>
            </a:r>
          </a:p>
        </p:txBody>
      </p:sp>
      <p:sp>
        <p:nvSpPr>
          <p:cNvPr id="4" name="Footer Placeholder 3">
            <a:extLst>
              <a:ext uri="{FF2B5EF4-FFF2-40B4-BE49-F238E27FC236}">
                <a16:creationId xmlns:a16="http://schemas.microsoft.com/office/drawing/2014/main" id="{EDA58EE2-C806-42A3-B98C-83A6402F28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47FF5C-DD17-4548-8D79-EA2B1400DE8C}"/>
              </a:ext>
            </a:extLst>
          </p:cNvPr>
          <p:cNvSpPr>
            <a:spLocks noGrp="1"/>
          </p:cNvSpPr>
          <p:nvPr>
            <p:ph type="sldNum" sz="quarter" idx="12"/>
          </p:nvPr>
        </p:nvSpPr>
        <p:spPr/>
        <p:txBody>
          <a:bodyPr/>
          <a:lstStyle/>
          <a:p>
            <a:fld id="{F70D7D41-3021-4B18-AB61-162C43301601}" type="slidenum">
              <a:rPr lang="en-US" smtClean="0"/>
              <a:t>‹#›</a:t>
            </a:fld>
            <a:endParaRPr lang="en-US"/>
          </a:p>
        </p:txBody>
      </p:sp>
    </p:spTree>
    <p:extLst>
      <p:ext uri="{BB962C8B-B14F-4D97-AF65-F5344CB8AC3E}">
        <p14:creationId xmlns:p14="http://schemas.microsoft.com/office/powerpoint/2010/main" val="29000619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A65B61-784B-4C5F-AE5D-92F1D40E5FC5}"/>
              </a:ext>
            </a:extLst>
          </p:cNvPr>
          <p:cNvSpPr>
            <a:spLocks noGrp="1"/>
          </p:cNvSpPr>
          <p:nvPr>
            <p:ph type="dt" sz="half" idx="10"/>
          </p:nvPr>
        </p:nvSpPr>
        <p:spPr/>
        <p:txBody>
          <a:bodyPr/>
          <a:lstStyle/>
          <a:p>
            <a:r>
              <a:rPr lang="en-US"/>
              <a:t>10/5/2012</a:t>
            </a:r>
          </a:p>
        </p:txBody>
      </p:sp>
      <p:sp>
        <p:nvSpPr>
          <p:cNvPr id="3" name="Footer Placeholder 2">
            <a:extLst>
              <a:ext uri="{FF2B5EF4-FFF2-40B4-BE49-F238E27FC236}">
                <a16:creationId xmlns:a16="http://schemas.microsoft.com/office/drawing/2014/main" id="{BE09CA09-0DC3-4548-A041-CD3BD3BCC7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3B7478-6A42-400A-A08E-5A1FEA4822BF}"/>
              </a:ext>
            </a:extLst>
          </p:cNvPr>
          <p:cNvSpPr>
            <a:spLocks noGrp="1"/>
          </p:cNvSpPr>
          <p:nvPr>
            <p:ph type="sldNum" sz="quarter" idx="12"/>
          </p:nvPr>
        </p:nvSpPr>
        <p:spPr/>
        <p:txBody>
          <a:bodyPr/>
          <a:lstStyle/>
          <a:p>
            <a:fld id="{F70D7D41-3021-4B18-AB61-162C43301601}" type="slidenum">
              <a:rPr lang="en-US" smtClean="0"/>
              <a:t>‹#›</a:t>
            </a:fld>
            <a:endParaRPr lang="en-US"/>
          </a:p>
        </p:txBody>
      </p:sp>
    </p:spTree>
    <p:extLst>
      <p:ext uri="{BB962C8B-B14F-4D97-AF65-F5344CB8AC3E}">
        <p14:creationId xmlns:p14="http://schemas.microsoft.com/office/powerpoint/2010/main" val="32603173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3F5F-ECDD-495A-8F14-D5FA3B6435D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DA4F5-BD24-4A24-819E-0474AA034F2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BAB017-C716-43EC-A649-DB36BC14F4C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67F6CC3-7C2D-43E5-83D8-D8903E73D006}"/>
              </a:ext>
            </a:extLst>
          </p:cNvPr>
          <p:cNvSpPr>
            <a:spLocks noGrp="1"/>
          </p:cNvSpPr>
          <p:nvPr>
            <p:ph type="dt" sz="half" idx="10"/>
          </p:nvPr>
        </p:nvSpPr>
        <p:spPr/>
        <p:txBody>
          <a:bodyPr/>
          <a:lstStyle/>
          <a:p>
            <a:r>
              <a:rPr lang="en-US"/>
              <a:t>10/5/2012</a:t>
            </a:r>
          </a:p>
        </p:txBody>
      </p:sp>
      <p:sp>
        <p:nvSpPr>
          <p:cNvPr id="6" name="Footer Placeholder 5">
            <a:extLst>
              <a:ext uri="{FF2B5EF4-FFF2-40B4-BE49-F238E27FC236}">
                <a16:creationId xmlns:a16="http://schemas.microsoft.com/office/drawing/2014/main" id="{47F7A73F-51CA-4FA0-B11F-1F3EC5EEF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383B9F-BF46-4053-AC8B-90AE9465EE4E}"/>
              </a:ext>
            </a:extLst>
          </p:cNvPr>
          <p:cNvSpPr>
            <a:spLocks noGrp="1"/>
          </p:cNvSpPr>
          <p:nvPr>
            <p:ph type="sldNum" sz="quarter" idx="12"/>
          </p:nvPr>
        </p:nvSpPr>
        <p:spPr/>
        <p:txBody>
          <a:bodyPr/>
          <a:lstStyle/>
          <a:p>
            <a:fld id="{F70D7D41-3021-4B18-AB61-162C43301601}" type="slidenum">
              <a:rPr lang="en-US" smtClean="0"/>
              <a:t>‹#›</a:t>
            </a:fld>
            <a:endParaRPr lang="en-US"/>
          </a:p>
        </p:txBody>
      </p:sp>
    </p:spTree>
    <p:extLst>
      <p:ext uri="{BB962C8B-B14F-4D97-AF65-F5344CB8AC3E}">
        <p14:creationId xmlns:p14="http://schemas.microsoft.com/office/powerpoint/2010/main" val="21328384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FAC6-3A0E-4351-8458-597EE248A73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8B5A695-F0A0-48DF-90BB-2334CF0C3B9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348FBC1-D2D0-43D1-A0DB-C34BF9CA78D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6FDC28-12A6-4A47-94B0-44A51D8AC31D}"/>
              </a:ext>
            </a:extLst>
          </p:cNvPr>
          <p:cNvSpPr>
            <a:spLocks noGrp="1"/>
          </p:cNvSpPr>
          <p:nvPr>
            <p:ph type="dt" sz="half" idx="10"/>
          </p:nvPr>
        </p:nvSpPr>
        <p:spPr/>
        <p:txBody>
          <a:bodyPr/>
          <a:lstStyle/>
          <a:p>
            <a:r>
              <a:rPr lang="en-US"/>
              <a:t>10/5/2012</a:t>
            </a:r>
          </a:p>
        </p:txBody>
      </p:sp>
      <p:sp>
        <p:nvSpPr>
          <p:cNvPr id="6" name="Footer Placeholder 5">
            <a:extLst>
              <a:ext uri="{FF2B5EF4-FFF2-40B4-BE49-F238E27FC236}">
                <a16:creationId xmlns:a16="http://schemas.microsoft.com/office/drawing/2014/main" id="{DF72B581-5651-46F4-AD80-B96CF26290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6C4C94-DEB4-42E9-AB55-6D8BD07FCCBA}"/>
              </a:ext>
            </a:extLst>
          </p:cNvPr>
          <p:cNvSpPr>
            <a:spLocks noGrp="1"/>
          </p:cNvSpPr>
          <p:nvPr>
            <p:ph type="sldNum" sz="quarter" idx="12"/>
          </p:nvPr>
        </p:nvSpPr>
        <p:spPr/>
        <p:txBody>
          <a:bodyPr/>
          <a:lstStyle/>
          <a:p>
            <a:fld id="{F70D7D41-3021-4B18-AB61-162C43301601}" type="slidenum">
              <a:rPr lang="en-US" smtClean="0"/>
              <a:t>‹#›</a:t>
            </a:fld>
            <a:endParaRPr lang="en-US"/>
          </a:p>
        </p:txBody>
      </p:sp>
    </p:spTree>
    <p:extLst>
      <p:ext uri="{BB962C8B-B14F-4D97-AF65-F5344CB8AC3E}">
        <p14:creationId xmlns:p14="http://schemas.microsoft.com/office/powerpoint/2010/main" val="7481676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DE867-A591-4BDB-980D-C4D0E81C5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E52624-09DB-4EE4-B2F2-427E93235B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7899A-A01B-48BB-B521-C39F317BD915}"/>
              </a:ext>
            </a:extLst>
          </p:cNvPr>
          <p:cNvSpPr>
            <a:spLocks noGrp="1"/>
          </p:cNvSpPr>
          <p:nvPr>
            <p:ph type="dt" sz="half" idx="10"/>
          </p:nvPr>
        </p:nvSpPr>
        <p:spPr/>
        <p:txBody>
          <a:bodyPr/>
          <a:lstStyle/>
          <a:p>
            <a:r>
              <a:rPr lang="en-US"/>
              <a:t>10/5/2012</a:t>
            </a:r>
          </a:p>
        </p:txBody>
      </p:sp>
      <p:sp>
        <p:nvSpPr>
          <p:cNvPr id="5" name="Footer Placeholder 4">
            <a:extLst>
              <a:ext uri="{FF2B5EF4-FFF2-40B4-BE49-F238E27FC236}">
                <a16:creationId xmlns:a16="http://schemas.microsoft.com/office/drawing/2014/main" id="{26BB986E-30B0-4E48-A279-5AE5185AD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6D53D-D2E0-4AA7-B8E0-7E554FF15F78}"/>
              </a:ext>
            </a:extLst>
          </p:cNvPr>
          <p:cNvSpPr>
            <a:spLocks noGrp="1"/>
          </p:cNvSpPr>
          <p:nvPr>
            <p:ph type="sldNum" sz="quarter" idx="12"/>
          </p:nvPr>
        </p:nvSpPr>
        <p:spPr/>
        <p:txBody>
          <a:bodyPr/>
          <a:lstStyle/>
          <a:p>
            <a:fld id="{F70D7D41-3021-4B18-AB61-162C43301601}" type="slidenum">
              <a:rPr lang="en-US" smtClean="0"/>
              <a:t>‹#›</a:t>
            </a:fld>
            <a:endParaRPr lang="en-US"/>
          </a:p>
        </p:txBody>
      </p:sp>
    </p:spTree>
    <p:extLst>
      <p:ext uri="{BB962C8B-B14F-4D97-AF65-F5344CB8AC3E}">
        <p14:creationId xmlns:p14="http://schemas.microsoft.com/office/powerpoint/2010/main" val="3609789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922101-2ED8-46E9-B8FD-5AB4DA0BF7E1}"/>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5B9231-FCD5-4787-95A0-11DD41721AE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86145-A711-42ED-9EE8-00BA6E2F3446}"/>
              </a:ext>
            </a:extLst>
          </p:cNvPr>
          <p:cNvSpPr>
            <a:spLocks noGrp="1"/>
          </p:cNvSpPr>
          <p:nvPr>
            <p:ph type="dt" sz="half" idx="10"/>
          </p:nvPr>
        </p:nvSpPr>
        <p:spPr/>
        <p:txBody>
          <a:bodyPr/>
          <a:lstStyle/>
          <a:p>
            <a:r>
              <a:rPr lang="en-US"/>
              <a:t>10/5/2012</a:t>
            </a:r>
          </a:p>
        </p:txBody>
      </p:sp>
      <p:sp>
        <p:nvSpPr>
          <p:cNvPr id="5" name="Footer Placeholder 4">
            <a:extLst>
              <a:ext uri="{FF2B5EF4-FFF2-40B4-BE49-F238E27FC236}">
                <a16:creationId xmlns:a16="http://schemas.microsoft.com/office/drawing/2014/main" id="{774278DC-DEBB-4194-BB8D-327CDBB9E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25DAB6-E8E8-445A-A860-C7F09A114A90}"/>
              </a:ext>
            </a:extLst>
          </p:cNvPr>
          <p:cNvSpPr>
            <a:spLocks noGrp="1"/>
          </p:cNvSpPr>
          <p:nvPr>
            <p:ph type="sldNum" sz="quarter" idx="12"/>
          </p:nvPr>
        </p:nvSpPr>
        <p:spPr/>
        <p:txBody>
          <a:bodyPr/>
          <a:lstStyle/>
          <a:p>
            <a:fld id="{F70D7D41-3021-4B18-AB61-162C43301601}" type="slidenum">
              <a:rPr lang="en-US" smtClean="0"/>
              <a:t>‹#›</a:t>
            </a:fld>
            <a:endParaRPr lang="en-US"/>
          </a:p>
        </p:txBody>
      </p:sp>
    </p:spTree>
    <p:extLst>
      <p:ext uri="{BB962C8B-B14F-4D97-AF65-F5344CB8AC3E}">
        <p14:creationId xmlns:p14="http://schemas.microsoft.com/office/powerpoint/2010/main" val="33164661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b="68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2286000"/>
            <a:ext cx="9144000" cy="458285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722313" y="3057525"/>
            <a:ext cx="7772400" cy="1362075"/>
          </a:xfrm>
        </p:spPr>
        <p:txBody>
          <a:bodyPr anchor="t">
            <a:noAutofit/>
          </a:bodyPr>
          <a:lstStyle>
            <a:lvl1pPr algn="ctr">
              <a:defRPr sz="6000" b="1" cap="none" baseline="0">
                <a:solidFill>
                  <a:schemeClr val="accent4">
                    <a:lumMod val="50000"/>
                  </a:schemeClr>
                </a:solidFill>
                <a:latin typeface="+mn-lt"/>
              </a:defRPr>
            </a:lvl1pPr>
          </a:lstStyle>
          <a:p>
            <a:r>
              <a:rPr lang="en-US"/>
              <a:t>Click To Edit Title</a:t>
            </a:r>
          </a:p>
        </p:txBody>
      </p:sp>
      <p:cxnSp>
        <p:nvCxnSpPr>
          <p:cNvPr id="9" name="Straight Connector 8"/>
          <p:cNvCxnSpPr/>
          <p:nvPr userDrawn="1"/>
        </p:nvCxnSpPr>
        <p:spPr>
          <a:xfrm>
            <a:off x="-699" y="2228850"/>
            <a:ext cx="9144699" cy="0"/>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2286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685800" y="4419600"/>
            <a:ext cx="7772400" cy="1500187"/>
          </a:xfrm>
        </p:spPr>
        <p:txBody>
          <a:bodyPr>
            <a:normAutofit/>
          </a:bodyPr>
          <a:lstStyle>
            <a:lvl1pPr marL="0" indent="0" algn="ctr">
              <a:buFontTx/>
              <a:buNone/>
              <a:defRPr b="1"/>
            </a:lvl1pPr>
          </a:lstStyle>
          <a:p>
            <a:pPr algn="r"/>
            <a:r>
              <a:rPr lang="en-US" sz="4400">
                <a:solidFill>
                  <a:schemeClr val="accent6">
                    <a:lumMod val="75000"/>
                  </a:schemeClr>
                </a:solidFill>
                <a:latin typeface="Cambria" pitchFamily="18" charset="0"/>
              </a:rPr>
              <a:t>Subtitle</a:t>
            </a:r>
          </a:p>
        </p:txBody>
      </p:sp>
      <p:pic>
        <p:nvPicPr>
          <p:cNvPr id="3" name="Picture 2"/>
          <p:cNvPicPr>
            <a:picLocks noChangeAspect="1"/>
          </p:cNvPicPr>
          <p:nvPr userDrawn="1"/>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16777" y="609600"/>
            <a:ext cx="6050059" cy="1219200"/>
          </a:xfrm>
          <a:prstGeom prst="rect">
            <a:avLst/>
          </a:prstGeom>
        </p:spPr>
      </p:pic>
    </p:spTree>
    <p:extLst>
      <p:ext uri="{BB962C8B-B14F-4D97-AF65-F5344CB8AC3E}">
        <p14:creationId xmlns:p14="http://schemas.microsoft.com/office/powerpoint/2010/main" val="210658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sp>
        <p:nvSpPr>
          <p:cNvPr id="4" name="Date Placeholder 3"/>
          <p:cNvSpPr>
            <a:spLocks noGrp="1"/>
          </p:cNvSpPr>
          <p:nvPr>
            <p:ph type="dt" sz="half" idx="10"/>
          </p:nvPr>
        </p:nvSpPr>
        <p:spPr/>
        <p:txBody>
          <a:bodyPr/>
          <a:lstStyle/>
          <a:p>
            <a:r>
              <a:rPr lang="en-US">
                <a:solidFill>
                  <a:srgbClr val="0081A5">
                    <a:lumMod val="75000"/>
                  </a:srgbClr>
                </a:solidFill>
              </a:rPr>
              <a:t>10/5/2012</a:t>
            </a:r>
          </a:p>
        </p:txBody>
      </p:sp>
      <p:sp>
        <p:nvSpPr>
          <p:cNvPr id="6" name="Slide Number Placeholder 5"/>
          <p:cNvSpPr>
            <a:spLocks noGrp="1"/>
          </p:cNvSpPr>
          <p:nvPr>
            <p:ph type="sldNum" sz="quarter" idx="12"/>
          </p:nvPr>
        </p:nvSpPr>
        <p:spPr/>
        <p:txBody>
          <a:bodyPr/>
          <a:lstStyle/>
          <a:p>
            <a:fld id="{F70D7D41-3021-4B18-AB61-162C43301601}" type="slidenum">
              <a:rPr lang="en-US" smtClean="0">
                <a:solidFill>
                  <a:srgbClr val="0081A5">
                    <a:lumMod val="75000"/>
                  </a:srgbClr>
                </a:solidFill>
              </a:rPr>
              <a:pPr/>
              <a:t>‹#›</a:t>
            </a:fld>
            <a:endParaRPr lang="en-US">
              <a:solidFill>
                <a:srgbClr val="0081A5">
                  <a:lumMod val="75000"/>
                </a:srgbClr>
              </a:solidFill>
            </a:endParaRPr>
          </a:p>
        </p:txBody>
      </p:sp>
      <p:pic>
        <p:nvPicPr>
          <p:cNvPr id="3" name="Picture 2"/>
          <p:cNvPicPr>
            <a:picLocks noChangeAspect="1"/>
          </p:cNvPicPr>
          <p:nvPr userDrawn="1"/>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509594" y="990600"/>
            <a:ext cx="4472959" cy="905520"/>
          </a:xfrm>
          <a:prstGeom prst="rect">
            <a:avLst/>
          </a:prstGeom>
        </p:spPr>
      </p:pic>
      <p:sp>
        <p:nvSpPr>
          <p:cNvPr id="5" name="Rectangle 4"/>
          <p:cNvSpPr/>
          <p:nvPr userDrawn="1"/>
        </p:nvSpPr>
        <p:spPr>
          <a:xfrm>
            <a:off x="228600" y="6324600"/>
            <a:ext cx="2286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275692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alphaModFix amt="84000"/>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l="-4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a:t>Click to edit Master title style</a:t>
            </a:r>
          </a:p>
        </p:txBody>
      </p:sp>
      <p:sp>
        <p:nvSpPr>
          <p:cNvPr id="3" name="Date Placeholder 2"/>
          <p:cNvSpPr>
            <a:spLocks noGrp="1"/>
          </p:cNvSpPr>
          <p:nvPr>
            <p:ph type="dt" sz="half" idx="10"/>
          </p:nvPr>
        </p:nvSpPr>
        <p:spPr>
          <a:xfrm>
            <a:off x="3505200" y="6324600"/>
            <a:ext cx="2133600" cy="365125"/>
          </a:xfrm>
        </p:spPr>
        <p:txBody>
          <a:bodyPr/>
          <a:lstStyle/>
          <a:p>
            <a:r>
              <a:rPr lang="en-US"/>
              <a:t>10/5/2012</a:t>
            </a:r>
          </a:p>
        </p:txBody>
      </p:sp>
      <p:sp>
        <p:nvSpPr>
          <p:cNvPr id="4" name="Slide Number Placeholder 3"/>
          <p:cNvSpPr>
            <a:spLocks noGrp="1"/>
          </p:cNvSpPr>
          <p:nvPr>
            <p:ph type="sldNum" sz="quarter" idx="11"/>
          </p:nvPr>
        </p:nvSpPr>
        <p:spPr/>
        <p:txBody>
          <a:bodyPr/>
          <a:lstStyle/>
          <a:p>
            <a:fld id="{F70D7D41-3021-4B18-AB61-162C43301601}" type="slidenum">
              <a:rPr lang="en-US" smtClean="0"/>
              <a:pPr/>
              <a:t>‹#›</a:t>
            </a:fld>
            <a:endParaRPr lang="en-US"/>
          </a:p>
        </p:txBody>
      </p:sp>
    </p:spTree>
    <p:extLst>
      <p:ext uri="{BB962C8B-B14F-4D97-AF65-F5344CB8AC3E}">
        <p14:creationId xmlns:p14="http://schemas.microsoft.com/office/powerpoint/2010/main" val="18646642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b="68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2286000"/>
            <a:ext cx="9144000" cy="4629149"/>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685800" y="2895600"/>
            <a:ext cx="7772400" cy="1362075"/>
          </a:xfrm>
        </p:spPr>
        <p:txBody>
          <a:bodyPr anchor="t">
            <a:noAutofit/>
          </a:bodyPr>
          <a:lstStyle>
            <a:lvl1pPr algn="ctr">
              <a:defRPr sz="6000" b="1" cap="none" baseline="0">
                <a:solidFill>
                  <a:schemeClr val="accent4">
                    <a:lumMod val="50000"/>
                  </a:schemeClr>
                </a:solidFill>
              </a:defRPr>
            </a:lvl1pPr>
          </a:lstStyle>
          <a:p>
            <a:r>
              <a:rPr lang="en-US"/>
              <a:t>Click to Edit Title</a:t>
            </a:r>
          </a:p>
        </p:txBody>
      </p:sp>
      <p:cxnSp>
        <p:nvCxnSpPr>
          <p:cNvPr id="9" name="Straight Connector 8"/>
          <p:cNvCxnSpPr/>
          <p:nvPr userDrawn="1"/>
        </p:nvCxnSpPr>
        <p:spPr>
          <a:xfrm flipV="1">
            <a:off x="0" y="2228850"/>
            <a:ext cx="9144000" cy="1"/>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2286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685800" y="4419600"/>
            <a:ext cx="7772400" cy="1500187"/>
          </a:xfrm>
        </p:spPr>
        <p:txBody>
          <a:bodyPr>
            <a:normAutofit/>
          </a:bodyPr>
          <a:lstStyle>
            <a:lvl1pPr marL="0" indent="0" algn="ctr">
              <a:buFontTx/>
              <a:buNone/>
              <a:defRPr>
                <a:latin typeface="+mn-lt"/>
              </a:defRPr>
            </a:lvl1pPr>
          </a:lstStyle>
          <a:p>
            <a:pPr algn="r"/>
            <a:r>
              <a:rPr lang="en-US" sz="4400">
                <a:solidFill>
                  <a:schemeClr val="accent6">
                    <a:lumMod val="75000"/>
                  </a:schemeClr>
                </a:solidFill>
                <a:latin typeface="Cambria" pitchFamily="18" charset="0"/>
              </a:rPr>
              <a:t>Subtitle</a:t>
            </a:r>
          </a:p>
        </p:txBody>
      </p:sp>
      <p:pic>
        <p:nvPicPr>
          <p:cNvPr id="3" name="Picture 2"/>
          <p:cNvPicPr>
            <a:picLocks noChangeAspect="1"/>
          </p:cNvPicPr>
          <p:nvPr userDrawn="1"/>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30592" y="609600"/>
            <a:ext cx="6022428" cy="1219200"/>
          </a:xfrm>
          <a:prstGeom prst="rect">
            <a:avLst/>
          </a:prstGeom>
        </p:spPr>
      </p:pic>
    </p:spTree>
    <p:extLst>
      <p:ext uri="{BB962C8B-B14F-4D97-AF65-F5344CB8AC3E}">
        <p14:creationId xmlns:p14="http://schemas.microsoft.com/office/powerpoint/2010/main" val="35357585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sp>
        <p:nvSpPr>
          <p:cNvPr id="4" name="Date Placeholder 3"/>
          <p:cNvSpPr>
            <a:spLocks noGrp="1"/>
          </p:cNvSpPr>
          <p:nvPr>
            <p:ph type="dt" sz="half" idx="10"/>
          </p:nvPr>
        </p:nvSpPr>
        <p:spPr/>
        <p:txBody>
          <a:bodyPr/>
          <a:lstStyle/>
          <a:p>
            <a:r>
              <a:rPr lang="en-US"/>
              <a:t>10/5/2012</a:t>
            </a:r>
          </a:p>
        </p:txBody>
      </p:sp>
      <p:sp>
        <p:nvSpPr>
          <p:cNvPr id="6" name="Slide Number Placeholder 5"/>
          <p:cNvSpPr>
            <a:spLocks noGrp="1"/>
          </p:cNvSpPr>
          <p:nvPr>
            <p:ph type="sldNum" sz="quarter" idx="12"/>
          </p:nvPr>
        </p:nvSpPr>
        <p:spPr/>
        <p:txBody>
          <a:bodyPr/>
          <a:lstStyle/>
          <a:p>
            <a:fld id="{F70D7D41-3021-4B18-AB61-162C43301601}" type="slidenum">
              <a:rPr lang="en-US" smtClean="0"/>
              <a:t>‹#›</a:t>
            </a:fld>
            <a:endParaRPr lang="en-US"/>
          </a:p>
        </p:txBody>
      </p:sp>
    </p:spTree>
    <p:extLst>
      <p:ext uri="{BB962C8B-B14F-4D97-AF65-F5344CB8AC3E}">
        <p14:creationId xmlns:p14="http://schemas.microsoft.com/office/powerpoint/2010/main" val="6625081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2"/>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p:txBody>
          <a:bodyPr/>
          <a:lstStyle>
            <a:lvl1pPr>
              <a:defRPr/>
            </a:lvl1pPr>
          </a:lstStyle>
          <a:p>
            <a:pPr>
              <a:defRPr/>
            </a:pPr>
            <a:fld id="{7440B4A8-D91C-48F5-B92E-D48DE213327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4448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Title Slide_Nightlight">
    <p:bg>
      <p:bgPr>
        <a:gradFill rotWithShape="1">
          <a:gsLst>
            <a:gs pos="0">
              <a:schemeClr val="bg2">
                <a:tint val="40000"/>
                <a:satMod val="350000"/>
              </a:schemeClr>
            </a:gs>
            <a:gs pos="66000">
              <a:schemeClr val="bg2">
                <a:tint val="45000"/>
                <a:shade val="99000"/>
                <a:satMod val="350000"/>
              </a:schemeClr>
            </a:gs>
            <a:gs pos="100000">
              <a:schemeClr val="bg2">
                <a:shade val="20000"/>
                <a:satMod val="255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584"/>
            <a:ext cx="9144000" cy="2211265"/>
          </a:xfrm>
          <a:prstGeom prst="rect">
            <a:avLst/>
          </a:prstGeom>
        </p:spPr>
      </p:pic>
      <p:sp>
        <p:nvSpPr>
          <p:cNvPr id="2" name="Title 1"/>
          <p:cNvSpPr>
            <a:spLocks noGrp="1"/>
          </p:cNvSpPr>
          <p:nvPr>
            <p:ph type="title" hasCustomPrompt="1"/>
          </p:nvPr>
        </p:nvSpPr>
        <p:spPr>
          <a:xfrm>
            <a:off x="533400" y="3048001"/>
            <a:ext cx="8153400" cy="1371600"/>
          </a:xfrm>
        </p:spPr>
        <p:txBody>
          <a:bodyPr anchor="t">
            <a:noAutofit/>
          </a:bodyPr>
          <a:lstStyle>
            <a:lvl1pPr algn="ctr">
              <a:defRPr sz="6000" b="1" cap="none" baseline="0">
                <a:solidFill>
                  <a:schemeClr val="accent4">
                    <a:lumMod val="50000"/>
                  </a:schemeClr>
                </a:solidFill>
              </a:defRPr>
            </a:lvl1pPr>
          </a:lstStyle>
          <a:p>
            <a:r>
              <a:rPr lang="en-US"/>
              <a:t>Click To Edit Master Title</a:t>
            </a:r>
          </a:p>
        </p:txBody>
      </p:sp>
      <p:cxnSp>
        <p:nvCxnSpPr>
          <p:cNvPr id="9" name="Straight Connector 8"/>
          <p:cNvCxnSpPr/>
          <p:nvPr userDrawn="1"/>
        </p:nvCxnSpPr>
        <p:spPr>
          <a:xfrm>
            <a:off x="-699" y="2228850"/>
            <a:ext cx="9144699" cy="0"/>
          </a:xfrm>
          <a:prstGeom prst="line">
            <a:avLst/>
          </a:prstGeom>
          <a:ln w="889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99" y="2286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userDrawn="1"/>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16777" y="609600"/>
            <a:ext cx="6050059" cy="1219200"/>
          </a:xfrm>
          <a:prstGeom prst="rect">
            <a:avLst/>
          </a:prstGeom>
        </p:spPr>
      </p:pic>
      <p:sp>
        <p:nvSpPr>
          <p:cNvPr id="8" name="Subtitle 2"/>
          <p:cNvSpPr>
            <a:spLocks noGrp="1"/>
          </p:cNvSpPr>
          <p:nvPr>
            <p:ph type="subTitle" idx="10" hasCustomPrompt="1"/>
          </p:nvPr>
        </p:nvSpPr>
        <p:spPr>
          <a:xfrm>
            <a:off x="1371600" y="4419600"/>
            <a:ext cx="6400800" cy="1828800"/>
          </a:xfrm>
        </p:spPr>
        <p:txBody>
          <a:bodyPr/>
          <a:lstStyle>
            <a:lvl1pPr marL="0" indent="0" algn="ctr">
              <a:buNone/>
              <a:defRPr baseline="0">
                <a:solidFill>
                  <a:schemeClr val="accent6">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34210460"/>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3_Title Slide_Nightlight">
    <p:bg>
      <p:bgRef idx="1003">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584"/>
            <a:ext cx="9144000" cy="2211265"/>
          </a:xfrm>
          <a:prstGeom prst="rect">
            <a:avLst/>
          </a:prstGeom>
        </p:spPr>
      </p:pic>
      <p:sp>
        <p:nvSpPr>
          <p:cNvPr id="2" name="Title 1"/>
          <p:cNvSpPr>
            <a:spLocks noGrp="1"/>
          </p:cNvSpPr>
          <p:nvPr>
            <p:ph type="title" hasCustomPrompt="1"/>
          </p:nvPr>
        </p:nvSpPr>
        <p:spPr>
          <a:xfrm>
            <a:off x="533400" y="3048000"/>
            <a:ext cx="8153400" cy="1362075"/>
          </a:xfrm>
        </p:spPr>
        <p:txBody>
          <a:bodyPr anchor="t">
            <a:noAutofit/>
          </a:bodyPr>
          <a:lstStyle>
            <a:lvl1pPr algn="ctr">
              <a:defRPr sz="6000" b="1" cap="none" baseline="0">
                <a:solidFill>
                  <a:schemeClr val="accent4">
                    <a:lumMod val="50000"/>
                  </a:schemeClr>
                </a:solidFill>
              </a:defRPr>
            </a:lvl1pPr>
          </a:lstStyle>
          <a:p>
            <a:r>
              <a:rPr lang="en-US"/>
              <a:t>Click To Edit Master Title</a:t>
            </a:r>
          </a:p>
        </p:txBody>
      </p:sp>
      <p:cxnSp>
        <p:nvCxnSpPr>
          <p:cNvPr id="9" name="Straight Connector 8"/>
          <p:cNvCxnSpPr/>
          <p:nvPr userDrawn="1"/>
        </p:nvCxnSpPr>
        <p:spPr>
          <a:xfrm>
            <a:off x="-699" y="2228850"/>
            <a:ext cx="9144699" cy="0"/>
          </a:xfrm>
          <a:prstGeom prst="line">
            <a:avLst/>
          </a:prstGeom>
          <a:ln w="1016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2286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sp>
        <p:nvSpPr>
          <p:cNvPr id="8" name="Subtitle 2"/>
          <p:cNvSpPr>
            <a:spLocks noGrp="1"/>
          </p:cNvSpPr>
          <p:nvPr>
            <p:ph type="subTitle" idx="10" hasCustomPrompt="1"/>
          </p:nvPr>
        </p:nvSpPr>
        <p:spPr>
          <a:xfrm>
            <a:off x="1371600" y="4419600"/>
            <a:ext cx="6400800" cy="1828800"/>
          </a:xfrm>
        </p:spPr>
        <p:txBody>
          <a:bodyPr/>
          <a:lstStyle>
            <a:lvl1pPr marL="0" indent="0" algn="ctr">
              <a:buNone/>
              <a:defRPr baseline="0">
                <a:solidFill>
                  <a:schemeClr val="accent6">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5" name="Picture 4"/>
          <p:cNvPicPr>
            <a:picLocks noChangeAspect="1"/>
          </p:cNvPicPr>
          <p:nvPr userDrawn="1"/>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24000" y="527458"/>
            <a:ext cx="6172200" cy="1249520"/>
          </a:xfrm>
          <a:prstGeom prst="rect">
            <a:avLst/>
          </a:prstGeom>
        </p:spPr>
      </p:pic>
    </p:spTree>
    <p:extLst>
      <p:ext uri="{BB962C8B-B14F-4D97-AF65-F5344CB8AC3E}">
        <p14:creationId xmlns:p14="http://schemas.microsoft.com/office/powerpoint/2010/main" val="2443180035"/>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esenter Info.Intro NL ">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cxnSp>
        <p:nvCxnSpPr>
          <p:cNvPr id="8" name="Straight Connector 7"/>
          <p:cNvCxnSpPr/>
          <p:nvPr userDrawn="1"/>
        </p:nvCxnSpPr>
        <p:spPr>
          <a:xfrm>
            <a:off x="-699" y="2228850"/>
            <a:ext cx="9144699" cy="0"/>
          </a:xfrm>
          <a:prstGeom prst="line">
            <a:avLst/>
          </a:prstGeom>
          <a:ln w="1016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685800" y="2667000"/>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F70D7D41-3021-4B18-AB61-162C43301601}" type="slidenum">
              <a:rPr lang="en-US" smtClean="0"/>
              <a:t>‹#›</a:t>
            </a:fld>
            <a:endParaRPr lang="en-US"/>
          </a:p>
        </p:txBody>
      </p:sp>
      <p:pic>
        <p:nvPicPr>
          <p:cNvPr id="3" name="Picture 2"/>
          <p:cNvPicPr>
            <a:picLocks noChangeAspect="1"/>
          </p:cNvPicPr>
          <p:nvPr userDrawn="1"/>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419600" y="968300"/>
            <a:ext cx="4572000" cy="921343"/>
          </a:xfrm>
          <a:prstGeom prst="rect">
            <a:avLst/>
          </a:prstGeom>
        </p:spPr>
      </p:pic>
      <p:cxnSp>
        <p:nvCxnSpPr>
          <p:cNvPr id="7" name="Straight Connector 6"/>
          <p:cNvCxnSpPr/>
          <p:nvPr userDrawn="1"/>
        </p:nvCxnSpPr>
        <p:spPr>
          <a:xfrm>
            <a:off x="0" y="2286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0679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sp>
        <p:nvSpPr>
          <p:cNvPr id="4" name="Date Placeholder 3"/>
          <p:cNvSpPr>
            <a:spLocks noGrp="1"/>
          </p:cNvSpPr>
          <p:nvPr>
            <p:ph type="dt" sz="half" idx="10"/>
          </p:nvPr>
        </p:nvSpPr>
        <p:spPr/>
        <p:txBody>
          <a:bodyPr/>
          <a:lstStyle/>
          <a:p>
            <a:r>
              <a:rPr lang="en-US"/>
              <a:t>10/5/2012</a:t>
            </a:r>
          </a:p>
        </p:txBody>
      </p:sp>
      <p:sp>
        <p:nvSpPr>
          <p:cNvPr id="6" name="Slide Number Placeholder 5"/>
          <p:cNvSpPr>
            <a:spLocks noGrp="1"/>
          </p:cNvSpPr>
          <p:nvPr>
            <p:ph type="sldNum" sz="quarter" idx="12"/>
          </p:nvPr>
        </p:nvSpPr>
        <p:spPr/>
        <p:txBody>
          <a:bodyPr/>
          <a:lstStyle/>
          <a:p>
            <a:fld id="{F70D7D41-3021-4B18-AB61-162C43301601}" type="slidenum">
              <a:rPr lang="en-US" smtClean="0"/>
              <a:t>‹#›</a:t>
            </a:fld>
            <a:endParaRPr lang="en-US"/>
          </a:p>
        </p:txBody>
      </p:sp>
      <p:pic>
        <p:nvPicPr>
          <p:cNvPr id="3" name="Picture 2"/>
          <p:cNvPicPr>
            <a:picLocks noChangeAspect="1"/>
          </p:cNvPicPr>
          <p:nvPr userDrawn="1"/>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419600" y="968300"/>
            <a:ext cx="4572000" cy="921343"/>
          </a:xfrm>
          <a:prstGeom prst="rect">
            <a:avLst/>
          </a:prstGeom>
        </p:spPr>
      </p:pic>
      <p:sp>
        <p:nvSpPr>
          <p:cNvPr id="5" name="Rectangle 4"/>
          <p:cNvSpPr/>
          <p:nvPr userDrawn="1"/>
        </p:nvSpPr>
        <p:spPr>
          <a:xfrm>
            <a:off x="228600" y="6324600"/>
            <a:ext cx="2286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0196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sp>
        <p:nvSpPr>
          <p:cNvPr id="4" name="Date Placeholder 3"/>
          <p:cNvSpPr>
            <a:spLocks noGrp="1"/>
          </p:cNvSpPr>
          <p:nvPr>
            <p:ph type="dt" sz="half" idx="10"/>
          </p:nvPr>
        </p:nvSpPr>
        <p:spPr/>
        <p:txBody>
          <a:bodyPr/>
          <a:lstStyle/>
          <a:p>
            <a:r>
              <a:rPr lang="en-US"/>
              <a:t>10/5/2012</a:t>
            </a:r>
          </a:p>
        </p:txBody>
      </p:sp>
      <p:sp>
        <p:nvSpPr>
          <p:cNvPr id="6" name="Slide Number Placeholder 5"/>
          <p:cNvSpPr>
            <a:spLocks noGrp="1"/>
          </p:cNvSpPr>
          <p:nvPr>
            <p:ph type="sldNum" sz="quarter" idx="12"/>
          </p:nvPr>
        </p:nvSpPr>
        <p:spPr/>
        <p:txBody>
          <a:bodyPr/>
          <a:lstStyle/>
          <a:p>
            <a:fld id="{F70D7D41-3021-4B18-AB61-162C43301601}" type="slidenum">
              <a:rPr lang="en-US" smtClean="0"/>
              <a:t>‹#›</a:t>
            </a:fld>
            <a:endParaRPr lang="en-US"/>
          </a:p>
        </p:txBody>
      </p:sp>
      <p:pic>
        <p:nvPicPr>
          <p:cNvPr id="3" name="Picture 2"/>
          <p:cNvPicPr>
            <a:picLocks noChangeAspect="1"/>
          </p:cNvPicPr>
          <p:nvPr userDrawn="1"/>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509594" y="990600"/>
            <a:ext cx="4472959" cy="905520"/>
          </a:xfrm>
          <a:prstGeom prst="rect">
            <a:avLst/>
          </a:prstGeom>
        </p:spPr>
      </p:pic>
      <p:sp>
        <p:nvSpPr>
          <p:cNvPr id="5" name="Rectangle 4"/>
          <p:cNvSpPr/>
          <p:nvPr userDrawn="1"/>
        </p:nvSpPr>
        <p:spPr>
          <a:xfrm>
            <a:off x="228600" y="6324600"/>
            <a:ext cx="2286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5255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b="68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2286000"/>
            <a:ext cx="9144000" cy="458285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00607B"/>
              </a:solidFill>
            </a:endParaRPr>
          </a:p>
        </p:txBody>
      </p:sp>
      <p:sp>
        <p:nvSpPr>
          <p:cNvPr id="2" name="Title 1"/>
          <p:cNvSpPr>
            <a:spLocks noGrp="1"/>
          </p:cNvSpPr>
          <p:nvPr>
            <p:ph type="title" hasCustomPrompt="1"/>
          </p:nvPr>
        </p:nvSpPr>
        <p:spPr>
          <a:xfrm>
            <a:off x="722313" y="3057525"/>
            <a:ext cx="7772400" cy="1362075"/>
          </a:xfrm>
        </p:spPr>
        <p:txBody>
          <a:bodyPr anchor="t">
            <a:noAutofit/>
          </a:bodyPr>
          <a:lstStyle>
            <a:lvl1pPr algn="ctr">
              <a:defRPr sz="6000" b="1" cap="all">
                <a:solidFill>
                  <a:schemeClr val="accent4">
                    <a:lumMod val="50000"/>
                  </a:schemeClr>
                </a:solidFill>
              </a:defRPr>
            </a:lvl1pPr>
          </a:lstStyle>
          <a:p>
            <a:r>
              <a:rPr lang="en-US"/>
              <a:t>Click to Edit Title</a:t>
            </a:r>
          </a:p>
        </p:txBody>
      </p:sp>
      <p:cxnSp>
        <p:nvCxnSpPr>
          <p:cNvPr id="9" name="Straight Connector 8"/>
          <p:cNvCxnSpPr/>
          <p:nvPr userDrawn="1"/>
        </p:nvCxnSpPr>
        <p:spPr>
          <a:xfrm>
            <a:off x="-699" y="2228850"/>
            <a:ext cx="9144699" cy="0"/>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2286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685800" y="4419600"/>
            <a:ext cx="7772400" cy="1500187"/>
          </a:xfrm>
        </p:spPr>
        <p:txBody>
          <a:bodyPr>
            <a:normAutofit/>
          </a:bodyPr>
          <a:lstStyle>
            <a:lvl1pPr marL="0" indent="0" algn="just">
              <a:buFontTx/>
              <a:buNone/>
              <a:defRPr/>
            </a:lvl1pPr>
          </a:lstStyle>
          <a:p>
            <a:pPr algn="r"/>
            <a:r>
              <a:rPr lang="en-US" sz="4400">
                <a:solidFill>
                  <a:schemeClr val="accent6">
                    <a:lumMod val="75000"/>
                  </a:schemeClr>
                </a:solidFill>
                <a:latin typeface="Cambria" pitchFamily="18" charset="0"/>
              </a:rPr>
              <a:t>Subtitle</a:t>
            </a:r>
          </a:p>
        </p:txBody>
      </p:sp>
      <p:pic>
        <p:nvPicPr>
          <p:cNvPr id="3" name="Picture 2"/>
          <p:cNvPicPr>
            <a:picLocks noChangeAspect="1"/>
          </p:cNvPicPr>
          <p:nvPr userDrawn="1"/>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16777" y="609600"/>
            <a:ext cx="6050059" cy="1219200"/>
          </a:xfrm>
          <a:prstGeom prst="rect">
            <a:avLst/>
          </a:prstGeom>
        </p:spPr>
      </p:pic>
    </p:spTree>
    <p:extLst>
      <p:ext uri="{BB962C8B-B14F-4D97-AF65-F5344CB8AC3E}">
        <p14:creationId xmlns:p14="http://schemas.microsoft.com/office/powerpoint/2010/main" val="1765755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solidFill>
                  <a:srgbClr val="0081A5">
                    <a:lumMod val="75000"/>
                  </a:srgbClr>
                </a:solidFill>
              </a:rPr>
              <a:t>10/5/2012</a:t>
            </a:r>
          </a:p>
        </p:txBody>
      </p:sp>
      <p:sp>
        <p:nvSpPr>
          <p:cNvPr id="7" name="Slide Number Placeholder 6"/>
          <p:cNvSpPr>
            <a:spLocks noGrp="1"/>
          </p:cNvSpPr>
          <p:nvPr>
            <p:ph type="sldNum" sz="quarter" idx="12"/>
          </p:nvPr>
        </p:nvSpPr>
        <p:spPr/>
        <p:txBody>
          <a:bodyPr/>
          <a:lstStyle/>
          <a:p>
            <a:fld id="{F70D7D41-3021-4B18-AB61-162C43301601}" type="slidenum">
              <a:rPr lang="en-US" smtClean="0">
                <a:solidFill>
                  <a:srgbClr val="0081A5">
                    <a:lumMod val="75000"/>
                  </a:srgbClr>
                </a:solidFill>
              </a:rPr>
              <a:pPr/>
              <a:t>‹#›</a:t>
            </a:fld>
            <a:endParaRPr lang="en-US">
              <a:solidFill>
                <a:srgbClr val="0081A5">
                  <a:lumMod val="75000"/>
                </a:srgbClr>
              </a:solidFill>
            </a:endParaRPr>
          </a:p>
        </p:txBody>
      </p:sp>
    </p:spTree>
    <p:extLst>
      <p:ext uri="{BB962C8B-B14F-4D97-AF65-F5344CB8AC3E}">
        <p14:creationId xmlns:p14="http://schemas.microsoft.com/office/powerpoint/2010/main" val="33304674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b="68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2286000"/>
            <a:ext cx="9144000" cy="4629149"/>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00607B"/>
              </a:solidFill>
            </a:endParaRPr>
          </a:p>
        </p:txBody>
      </p:sp>
      <p:sp>
        <p:nvSpPr>
          <p:cNvPr id="2" name="Title 1"/>
          <p:cNvSpPr>
            <a:spLocks noGrp="1"/>
          </p:cNvSpPr>
          <p:nvPr>
            <p:ph type="title" hasCustomPrompt="1"/>
          </p:nvPr>
        </p:nvSpPr>
        <p:spPr>
          <a:xfrm>
            <a:off x="722313" y="3057525"/>
            <a:ext cx="7772400" cy="1362075"/>
          </a:xfrm>
        </p:spPr>
        <p:txBody>
          <a:bodyPr anchor="t">
            <a:noAutofit/>
          </a:bodyPr>
          <a:lstStyle>
            <a:lvl1pPr algn="ctr">
              <a:defRPr sz="6000" b="1" cap="all">
                <a:solidFill>
                  <a:schemeClr val="accent4">
                    <a:lumMod val="50000"/>
                  </a:schemeClr>
                </a:solidFill>
              </a:defRPr>
            </a:lvl1pPr>
          </a:lstStyle>
          <a:p>
            <a:r>
              <a:rPr lang="en-US"/>
              <a:t>Click to Edit Title</a:t>
            </a:r>
          </a:p>
        </p:txBody>
      </p:sp>
      <p:cxnSp>
        <p:nvCxnSpPr>
          <p:cNvPr id="9" name="Straight Connector 8"/>
          <p:cNvCxnSpPr/>
          <p:nvPr userDrawn="1"/>
        </p:nvCxnSpPr>
        <p:spPr>
          <a:xfrm flipV="1">
            <a:off x="0" y="2228850"/>
            <a:ext cx="9144000" cy="1"/>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2286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685800" y="4419600"/>
            <a:ext cx="7772400" cy="1500187"/>
          </a:xfrm>
        </p:spPr>
        <p:txBody>
          <a:bodyPr>
            <a:normAutofit/>
          </a:bodyPr>
          <a:lstStyle>
            <a:lvl1pPr marL="0" indent="0" algn="just">
              <a:buFontTx/>
              <a:buNone/>
              <a:defRPr/>
            </a:lvl1pPr>
          </a:lstStyle>
          <a:p>
            <a:pPr algn="r"/>
            <a:r>
              <a:rPr lang="en-US" sz="4400">
                <a:solidFill>
                  <a:schemeClr val="accent6">
                    <a:lumMod val="75000"/>
                  </a:schemeClr>
                </a:solidFill>
                <a:latin typeface="Cambria" pitchFamily="18" charset="0"/>
              </a:rPr>
              <a:t>Subtitle</a:t>
            </a:r>
          </a:p>
        </p:txBody>
      </p:sp>
      <p:pic>
        <p:nvPicPr>
          <p:cNvPr id="3" name="Picture 2"/>
          <p:cNvPicPr>
            <a:picLocks noChangeAspect="1"/>
          </p:cNvPicPr>
          <p:nvPr userDrawn="1"/>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30592" y="609600"/>
            <a:ext cx="6022428" cy="1219200"/>
          </a:xfrm>
          <a:prstGeom prst="rect">
            <a:avLst/>
          </a:prstGeom>
        </p:spPr>
      </p:pic>
    </p:spTree>
    <p:extLst>
      <p:ext uri="{BB962C8B-B14F-4D97-AF65-F5344CB8AC3E}">
        <p14:creationId xmlns:p14="http://schemas.microsoft.com/office/powerpoint/2010/main" val="27330508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pic>
        <p:nvPicPr>
          <p:cNvPr id="3" name="Picture 2"/>
          <p:cNvPicPr>
            <a:picLocks noChangeAspect="1"/>
          </p:cNvPicPr>
          <p:nvPr userDrawn="1"/>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419600" y="968300"/>
            <a:ext cx="4572000" cy="921343"/>
          </a:xfrm>
          <a:prstGeom prst="rect">
            <a:avLst/>
          </a:prstGeom>
        </p:spPr>
      </p:pic>
      <p:sp>
        <p:nvSpPr>
          <p:cNvPr id="5" name="Rectangle 4"/>
          <p:cNvSpPr/>
          <p:nvPr userDrawn="1"/>
        </p:nvSpPr>
        <p:spPr>
          <a:xfrm>
            <a:off x="228600" y="6324600"/>
            <a:ext cx="2286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7371959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spTree>
    <p:extLst>
      <p:ext uri="{BB962C8B-B14F-4D97-AF65-F5344CB8AC3E}">
        <p14:creationId xmlns:p14="http://schemas.microsoft.com/office/powerpoint/2010/main" val="22029588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Presenter Info.Intro">
    <p:bg>
      <p:bgPr>
        <a:blipFill dpi="0" rotWithShape="1">
          <a:blip r:embed="rId2">
            <a:lum/>
          </a:blip>
          <a:srcRect/>
          <a:stretch>
            <a:fillRect b="7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1">
                <a:solidFill>
                  <a:schemeClr val="accent4">
                    <a:lumMod val="75000"/>
                  </a:schemeClr>
                </a:solidFill>
                <a:latin typeface="+mn-lt"/>
                <a:cs typeface="Times New Roman" pitchFamily="18" charset="0"/>
              </a:defRPr>
            </a:lvl1pPr>
          </a:lstStyle>
          <a:p>
            <a:r>
              <a:rPr lang="en-US"/>
              <a:t>Click to edit Presenter Name and Title</a:t>
            </a:r>
          </a:p>
        </p:txBody>
      </p:sp>
      <p:pic>
        <p:nvPicPr>
          <p:cNvPr id="3" name="Picture 2"/>
          <p:cNvPicPr>
            <a:picLocks noChangeAspect="1"/>
          </p:cNvPicPr>
          <p:nvPr userDrawn="1"/>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509594" y="990600"/>
            <a:ext cx="4472959" cy="905520"/>
          </a:xfrm>
          <a:prstGeom prst="rect">
            <a:avLst/>
          </a:prstGeom>
        </p:spPr>
      </p:pic>
      <p:sp>
        <p:nvSpPr>
          <p:cNvPr id="5" name="Rectangle 4"/>
          <p:cNvSpPr/>
          <p:nvPr userDrawn="1"/>
        </p:nvSpPr>
        <p:spPr>
          <a:xfrm>
            <a:off x="228600" y="6324600"/>
            <a:ext cx="2286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427575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alphaModFix amt="84000"/>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l="-4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75000"/>
                  </a:schemeClr>
                </a:solidFill>
              </a:defRPr>
            </a:lvl1pPr>
          </a:lstStyle>
          <a:p>
            <a:r>
              <a:rPr lang="en-US"/>
              <a:t>Click to edit Master title style</a:t>
            </a:r>
          </a:p>
        </p:txBody>
      </p:sp>
    </p:spTree>
    <p:extLst>
      <p:ext uri="{BB962C8B-B14F-4D97-AF65-F5344CB8AC3E}">
        <p14:creationId xmlns:p14="http://schemas.microsoft.com/office/powerpoint/2010/main" val="3084143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1336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srgbClr val="0081A5">
                    <a:lumMod val="75000"/>
                  </a:srgbClr>
                </a:solidFill>
              </a:rPr>
              <a:t>10/5/2012</a:t>
            </a:r>
          </a:p>
        </p:txBody>
      </p:sp>
      <p:sp>
        <p:nvSpPr>
          <p:cNvPr id="9" name="Slide Number Placeholder 8"/>
          <p:cNvSpPr>
            <a:spLocks noGrp="1"/>
          </p:cNvSpPr>
          <p:nvPr>
            <p:ph type="sldNum" sz="quarter" idx="12"/>
          </p:nvPr>
        </p:nvSpPr>
        <p:spPr/>
        <p:txBody>
          <a:bodyPr/>
          <a:lstStyle/>
          <a:p>
            <a:fld id="{F70D7D41-3021-4B18-AB61-162C43301601}" type="slidenum">
              <a:rPr lang="en-US" smtClean="0">
                <a:solidFill>
                  <a:srgbClr val="0081A5">
                    <a:lumMod val="75000"/>
                  </a:srgbClr>
                </a:solidFill>
              </a:rPr>
              <a:pPr/>
              <a:t>‹#›</a:t>
            </a:fld>
            <a:endParaRPr lang="en-US">
              <a:solidFill>
                <a:srgbClr val="0081A5">
                  <a:lumMod val="75000"/>
                </a:srgbClr>
              </a:solidFill>
            </a:endParaRPr>
          </a:p>
        </p:txBody>
      </p:sp>
    </p:spTree>
    <p:extLst>
      <p:ext uri="{BB962C8B-B14F-4D97-AF65-F5344CB8AC3E}">
        <p14:creationId xmlns:p14="http://schemas.microsoft.com/office/powerpoint/2010/main" val="4166938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405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a:alphaModFix amt="70000"/>
            <a:lum/>
          </a:blip>
          <a:srcRect/>
          <a:stretch>
            <a:fillRect r="-5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153400" cy="1143000"/>
          </a:xfrm>
        </p:spPr>
        <p:txBody>
          <a:bodyPr/>
          <a:lstStyle>
            <a:lvl1pPr>
              <a:defRPr>
                <a:solidFill>
                  <a:schemeClr val="accent4">
                    <a:lumMod val="75000"/>
                  </a:schemeClr>
                </a:solidFill>
              </a:defRPr>
            </a:lvl1pPr>
          </a:lstStyle>
          <a:p>
            <a:r>
              <a:rPr lang="en-US"/>
              <a:t>Click to edit Master title style</a:t>
            </a:r>
          </a:p>
        </p:txBody>
      </p:sp>
    </p:spTree>
    <p:extLst>
      <p:ext uri="{BB962C8B-B14F-4D97-AF65-F5344CB8AC3E}">
        <p14:creationId xmlns:p14="http://schemas.microsoft.com/office/powerpoint/2010/main" val="206890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microsoft.com/office/2007/relationships/hdphoto" Target="../media/hdphoto1.wdp"/><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image" Target="../media/image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theme" Target="../theme/theme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extLst>
              <a:ext uri="{BEBA8EAE-BF5A-486C-A8C5-ECC9F3942E4B}">
                <a14:imgProps xmlns:a14="http://schemas.microsoft.com/office/drawing/2010/main">
                  <a14:imgLayer r:embed="rId22">
                    <a14:imgEffect>
                      <a14:sharpenSoften amount="12000"/>
                    </a14:imgEffect>
                    <a14:imgEffect>
                      <a14:brightnessContrast contrast="-29000"/>
                    </a14:imgEffect>
                  </a14:imgLayer>
                </a14:imgProps>
              </a:ext>
            </a:extLst>
          </a:blip>
          <a:srcRect/>
          <a:stretch>
            <a:fillRect t="100000" b="1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505200" y="6400800"/>
            <a:ext cx="2133600" cy="365125"/>
          </a:xfrm>
          <a:prstGeom prst="rect">
            <a:avLst/>
          </a:prstGeom>
        </p:spPr>
        <p:txBody>
          <a:bodyPr vert="horz" lIns="91440" tIns="45720" rIns="91440" bIns="45720" rtlCol="0" anchor="ctr"/>
          <a:lstStyle>
            <a:lvl1pPr algn="ctr">
              <a:defRPr sz="1200">
                <a:solidFill>
                  <a:schemeClr val="accent4">
                    <a:lumMod val="75000"/>
                  </a:schemeClr>
                </a:solidFill>
              </a:defRPr>
            </a:lvl1pPr>
          </a:lstStyle>
          <a:p>
            <a:r>
              <a:rPr lang="en-US">
                <a:solidFill>
                  <a:srgbClr val="0081A5">
                    <a:lumMod val="75000"/>
                  </a:srgbClr>
                </a:solidFill>
              </a:rPr>
              <a:t>10/5/2012</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accent4">
                    <a:lumMod val="75000"/>
                  </a:schemeClr>
                </a:solidFill>
              </a:defRPr>
            </a:lvl1pPr>
          </a:lstStyle>
          <a:p>
            <a:fld id="{F70D7D41-3021-4B18-AB61-162C43301601}" type="slidenum">
              <a:rPr lang="en-US" smtClean="0">
                <a:solidFill>
                  <a:srgbClr val="0081A5">
                    <a:lumMod val="75000"/>
                  </a:srgbClr>
                </a:solidFill>
              </a:rPr>
              <a:pPr/>
              <a:t>‹#›</a:t>
            </a:fld>
            <a:endParaRPr lang="en-US">
              <a:solidFill>
                <a:srgbClr val="0081A5">
                  <a:lumMod val="75000"/>
                </a:srgbClr>
              </a:solidFill>
            </a:endParaRPr>
          </a:p>
        </p:txBody>
      </p:sp>
      <p:pic>
        <p:nvPicPr>
          <p:cNvPr id="8" name="Picture 7"/>
          <p:cNvPicPr>
            <a:picLocks noChangeAspect="1"/>
          </p:cNvPicPr>
          <p:nvPr/>
        </p:nvPicPr>
        <p:blipFill>
          <a:blip r:embed="rId2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4230" y="6377940"/>
            <a:ext cx="1921770" cy="387499"/>
          </a:xfrm>
          <a:prstGeom prst="rect">
            <a:avLst/>
          </a:prstGeom>
        </p:spPr>
      </p:pic>
    </p:spTree>
    <p:extLst>
      <p:ext uri="{BB962C8B-B14F-4D97-AF65-F5344CB8AC3E}">
        <p14:creationId xmlns:p14="http://schemas.microsoft.com/office/powerpoint/2010/main" val="143707297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Lst>
  <p:hf hdr="0"/>
  <p:txStyles>
    <p:titleStyle>
      <a:lvl1pPr algn="ctr" defTabSz="914400" rtl="0" eaLnBrk="1" latinLnBrk="0" hangingPunct="1">
        <a:spcBef>
          <a:spcPct val="0"/>
        </a:spcBef>
        <a:buNone/>
        <a:defRPr sz="4400" b="1" i="1" kern="1200">
          <a:solidFill>
            <a:schemeClr val="accent4">
              <a:lumMod val="75000"/>
            </a:schemeClr>
          </a:solidFill>
          <a:latin typeface="+mn-lt"/>
          <a:ea typeface="+mj-ea"/>
          <a:cs typeface="Times New Roman" pitchFamily="18" charset="0"/>
        </a:defRPr>
      </a:lvl1pPr>
    </p:titleStyle>
    <p:bodyStyle>
      <a:lvl1pPr marL="342900" indent="-342900" algn="l" defTabSz="914400" rtl="0" eaLnBrk="1" latinLnBrk="0" hangingPunct="1">
        <a:spcBef>
          <a:spcPct val="20000"/>
        </a:spcBef>
        <a:buSzPct val="75000"/>
        <a:buFont typeface="Wingdings" pitchFamily="2" charset="2"/>
        <a:buChar char="v"/>
        <a:defRPr sz="3200" kern="1200">
          <a:solidFill>
            <a:schemeClr val="bg1">
              <a:lumMod val="50000"/>
            </a:schemeClr>
          </a:solidFill>
          <a:latin typeface="+mn-lt"/>
          <a:ea typeface="+mn-ea"/>
          <a:cs typeface="+mn-cs"/>
        </a:defRPr>
      </a:lvl1pPr>
      <a:lvl2pPr marL="742950" indent="-285750" algn="l" defTabSz="914400" rtl="0" eaLnBrk="1" latinLnBrk="0" hangingPunct="1">
        <a:spcBef>
          <a:spcPct val="20000"/>
        </a:spcBef>
        <a:buSzPct val="75000"/>
        <a:buFont typeface="Courier New" pitchFamily="49" charset="0"/>
        <a:buChar char="o"/>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5">
              <a:lumMod val="75000"/>
            </a:schemeClr>
          </a:solidFill>
          <a:latin typeface="+mn-lt"/>
          <a:ea typeface="+mn-ea"/>
          <a:cs typeface="+mn-cs"/>
        </a:defRPr>
      </a:lvl3pPr>
      <a:lvl4pPr marL="1600200" indent="-228600" algn="l" defTabSz="914400" rtl="0" eaLnBrk="1" latinLnBrk="0" hangingPunct="1">
        <a:spcBef>
          <a:spcPct val="20000"/>
        </a:spcBef>
        <a:buSzPct val="75000"/>
        <a:buFont typeface="Wingdings" pitchFamily="2" charset="2"/>
        <a:buChar char="§"/>
        <a:defRPr sz="2000" kern="1200">
          <a:solidFill>
            <a:schemeClr val="accent2">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5">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extLst>
              <a:ext uri="{BEBA8EAE-BF5A-486C-A8C5-ECC9F3942E4B}">
                <a14:imgProps xmlns:a14="http://schemas.microsoft.com/office/drawing/2010/main">
                  <a14:imgLayer r:embed="rId21">
                    <a14:imgEffect>
                      <a14:sharpenSoften amount="12000"/>
                    </a14:imgEffect>
                    <a14:imgEffect>
                      <a14:brightnessContrast contrast="-29000"/>
                    </a14:imgEffect>
                  </a14:imgLayer>
                </a14:imgProps>
              </a:ext>
            </a:extLst>
          </a:blip>
          <a:srcRect/>
          <a:stretch>
            <a:fillRect t="100000" b="1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p:nvPicPr>
        <p:blipFill>
          <a:blip r:embed="rId2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4230" y="6377940"/>
            <a:ext cx="1921770" cy="387499"/>
          </a:xfrm>
          <a:prstGeom prst="rect">
            <a:avLst/>
          </a:prstGeom>
        </p:spPr>
      </p:pic>
    </p:spTree>
    <p:extLst>
      <p:ext uri="{BB962C8B-B14F-4D97-AF65-F5344CB8AC3E}">
        <p14:creationId xmlns:p14="http://schemas.microsoft.com/office/powerpoint/2010/main" val="317841749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hf hdr="0"/>
  <p:txStyles>
    <p:titleStyle>
      <a:lvl1pPr algn="ctr" defTabSz="914400" rtl="0" eaLnBrk="1" latinLnBrk="0" hangingPunct="1">
        <a:spcBef>
          <a:spcPct val="0"/>
        </a:spcBef>
        <a:buNone/>
        <a:defRPr sz="4400" b="1" i="1" kern="1200">
          <a:solidFill>
            <a:schemeClr val="accent4">
              <a:lumMod val="75000"/>
            </a:schemeClr>
          </a:solidFill>
          <a:latin typeface="+mn-lt"/>
          <a:ea typeface="+mj-ea"/>
          <a:cs typeface="Times New Roman" pitchFamily="18" charset="0"/>
        </a:defRPr>
      </a:lvl1pPr>
    </p:titleStyle>
    <p:bodyStyle>
      <a:lvl1pPr marL="342900" indent="-342900" algn="l" defTabSz="914400" rtl="0" eaLnBrk="1" latinLnBrk="0" hangingPunct="1">
        <a:spcBef>
          <a:spcPct val="20000"/>
        </a:spcBef>
        <a:buSzPct val="75000"/>
        <a:buFont typeface="Wingdings" pitchFamily="2" charset="2"/>
        <a:buChar char="v"/>
        <a:defRPr sz="3200" kern="1200">
          <a:solidFill>
            <a:schemeClr val="bg1">
              <a:lumMod val="50000"/>
            </a:schemeClr>
          </a:solidFill>
          <a:latin typeface="+mn-lt"/>
          <a:ea typeface="+mn-ea"/>
          <a:cs typeface="+mn-cs"/>
        </a:defRPr>
      </a:lvl1pPr>
      <a:lvl2pPr marL="742950" indent="-285750" algn="l" defTabSz="914400" rtl="0" eaLnBrk="1" latinLnBrk="0" hangingPunct="1">
        <a:spcBef>
          <a:spcPct val="20000"/>
        </a:spcBef>
        <a:buSzPct val="75000"/>
        <a:buFont typeface="Courier New" pitchFamily="49" charset="0"/>
        <a:buChar char="o"/>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5">
              <a:lumMod val="75000"/>
            </a:schemeClr>
          </a:solidFill>
          <a:latin typeface="+mn-lt"/>
          <a:ea typeface="+mn-ea"/>
          <a:cs typeface="+mn-cs"/>
        </a:defRPr>
      </a:lvl3pPr>
      <a:lvl4pPr marL="1600200" indent="-228600" algn="l" defTabSz="914400" rtl="0" eaLnBrk="1" latinLnBrk="0" hangingPunct="1">
        <a:spcBef>
          <a:spcPct val="20000"/>
        </a:spcBef>
        <a:buSzPct val="75000"/>
        <a:buFont typeface="Wingdings" pitchFamily="2" charset="2"/>
        <a:buChar char="§"/>
        <a:defRPr sz="2000" kern="1200">
          <a:solidFill>
            <a:schemeClr val="accent2">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5">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9889DA-67BF-41A8-8CC8-C5C1837340B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E0FFD6-C45E-410F-90EF-0CD666A8902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5ED040-1B1F-4BF0-9158-FC29F299186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10/5/2012</a:t>
            </a:r>
          </a:p>
        </p:txBody>
      </p:sp>
      <p:sp>
        <p:nvSpPr>
          <p:cNvPr id="5" name="Footer Placeholder 4">
            <a:extLst>
              <a:ext uri="{FF2B5EF4-FFF2-40B4-BE49-F238E27FC236}">
                <a16:creationId xmlns:a16="http://schemas.microsoft.com/office/drawing/2014/main" id="{42843844-9AC5-487D-B0EF-D75F0401427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72B41D-3001-4FBA-A6B6-DF526F8D99A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70D7D41-3021-4B18-AB61-162C43301601}" type="slidenum">
              <a:rPr lang="en-US" smtClean="0"/>
              <a:pPr/>
              <a:t>‹#›</a:t>
            </a:fld>
            <a:endParaRPr lang="en-US"/>
          </a:p>
        </p:txBody>
      </p:sp>
      <p:pic>
        <p:nvPicPr>
          <p:cNvPr id="7" name="Picture 6">
            <a:extLst>
              <a:ext uri="{FF2B5EF4-FFF2-40B4-BE49-F238E27FC236}">
                <a16:creationId xmlns:a16="http://schemas.microsoft.com/office/drawing/2014/main" id="{E663C13A-1B85-4636-AB68-1717F6740801}"/>
              </a:ext>
            </a:extLst>
          </p:cNvPr>
          <p:cNvPicPr>
            <a:picLocks noChangeAspect="1"/>
          </p:cNvPicPr>
          <p:nvPr userDrawn="1"/>
        </p:nvPicPr>
        <p:blipFill>
          <a:blip r:embed="rId29"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64230" y="6377940"/>
            <a:ext cx="1921770" cy="387499"/>
          </a:xfrm>
          <a:prstGeom prst="rect">
            <a:avLst/>
          </a:prstGeom>
        </p:spPr>
      </p:pic>
    </p:spTree>
    <p:extLst>
      <p:ext uri="{BB962C8B-B14F-4D97-AF65-F5344CB8AC3E}">
        <p14:creationId xmlns:p14="http://schemas.microsoft.com/office/powerpoint/2010/main" val="38561890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675" r:id="rId17"/>
    <p:sldLayoutId id="2147483676" r:id="rId18"/>
    <p:sldLayoutId id="2147483677" r:id="rId19"/>
    <p:sldLayoutId id="2147483649" r:id="rId20"/>
    <p:sldLayoutId id="2147483671" r:id="rId21"/>
    <p:sldLayoutId id="2147483700" r:id="rId22"/>
    <p:sldLayoutId id="2147483701" r:id="rId23"/>
    <p:sldLayoutId id="2147483702" r:id="rId24"/>
    <p:sldLayoutId id="2147483703" r:id="rId25"/>
    <p:sldLayoutId id="2147483704" r:id="rId26"/>
    <p:sldLayoutId id="2147483710" r:id="rId27"/>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1.jpe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8" Type="http://schemas.openxmlformats.org/officeDocument/2006/relationships/image" Target="../media/image27.gif"/><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jp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10.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44.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hyperlink" Target="http://www.baylor.edu/hr/benefit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52.jpg"/><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image" Target="../media/image51.jpeg"/><Relationship Id="rId5" Type="http://schemas.microsoft.com/office/2007/relationships/hdphoto" Target="../media/hdphoto2.wdp"/><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7.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hyperlink" Target="http://www.baylor.edu/hr/benefits"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53.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1.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9.xml"/><Relationship Id="rId16" Type="http://schemas.openxmlformats.org/officeDocument/2006/relationships/hyperlink" Target="https://www.dfps.state.tx.us/About_DFPS/Monthly_Data/default.asp" TargetMode="External"/><Relationship Id="rId1" Type="http://schemas.openxmlformats.org/officeDocument/2006/relationships/slideLayout" Target="../slideLayouts/slideLayout5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68.png"/><Relationship Id="rId14" Type="http://schemas.openxmlformats.org/officeDocument/2006/relationships/image" Target="../media/image73.png"/></Relationships>
</file>

<file path=ppt/slides/_rels/slide34.xml.rels><?xml version="1.0" encoding="UTF-8" standalone="yes"?>
<Relationships xmlns="http://schemas.openxmlformats.org/package/2006/relationships"><Relationship Id="rId8" Type="http://schemas.openxmlformats.org/officeDocument/2006/relationships/hyperlink" Target="https://www.dfps.state.tx.us/About_DFPS/Data_Book/Child_Protective_Services/Adoption/Children_Waiting_Adoption.asp" TargetMode="External"/><Relationship Id="rId3" Type="http://schemas.openxmlformats.org/officeDocument/2006/relationships/image" Target="../media/image61.png"/><Relationship Id="rId7"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53.xml"/><Relationship Id="rId6" Type="http://schemas.microsoft.com/office/2007/relationships/hdphoto" Target="../media/hdphoto3.wdp"/><Relationship Id="rId5" Type="http://schemas.openxmlformats.org/officeDocument/2006/relationships/image" Target="../media/image75.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61.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53.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62.png"/><Relationship Id="rId9" Type="http://schemas.openxmlformats.org/officeDocument/2006/relationships/image" Target="../media/image80.png"/></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1.png"/><Relationship Id="rId7" Type="http://schemas.openxmlformats.org/officeDocument/2006/relationships/diagramQuickStyle" Target="../diagrams/quickStyle2.xml"/><Relationship Id="rId2" Type="http://schemas.openxmlformats.org/officeDocument/2006/relationships/notesSlide" Target="../notesSlides/notesSlide32.xml"/><Relationship Id="rId1" Type="http://schemas.openxmlformats.org/officeDocument/2006/relationships/slideLayout" Target="../slideLayouts/slideLayout53.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85.jpeg"/><Relationship Id="rId4" Type="http://schemas.openxmlformats.org/officeDocument/2006/relationships/image" Target="../media/image62.png"/><Relationship Id="rId9" Type="http://schemas.microsoft.com/office/2007/relationships/diagramDrawing" Target="../diagrams/drawing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53.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53.xml"/><Relationship Id="rId5" Type="http://schemas.openxmlformats.org/officeDocument/2006/relationships/image" Target="../media/image86.jpe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53.xml"/><Relationship Id="rId5" Type="http://schemas.openxmlformats.org/officeDocument/2006/relationships/image" Target="../media/image87.jpe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61.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36.xml"/><Relationship Id="rId1" Type="http://schemas.openxmlformats.org/officeDocument/2006/relationships/slideLayout" Target="../slideLayouts/slideLayout53.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0" Type="http://schemas.openxmlformats.org/officeDocument/2006/relationships/diagramData" Target="../diagrams/data4.xml"/><Relationship Id="rId4" Type="http://schemas.openxmlformats.org/officeDocument/2006/relationships/image" Target="../media/image62.png"/><Relationship Id="rId9" Type="http://schemas.microsoft.com/office/2007/relationships/diagramDrawing" Target="../diagrams/drawing3.xml"/><Relationship Id="rId14" Type="http://schemas.microsoft.com/office/2007/relationships/diagramDrawing" Target="../diagrams/drawing4.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53.xml"/><Relationship Id="rId5" Type="http://schemas.openxmlformats.org/officeDocument/2006/relationships/image" Target="../media/image88.jpe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53.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8" Type="http://schemas.openxmlformats.org/officeDocument/2006/relationships/image" Target="../media/image98.jpg"/><Relationship Id="rId3" Type="http://schemas.openxmlformats.org/officeDocument/2006/relationships/image" Target="../media/image93.jpg"/><Relationship Id="rId7" Type="http://schemas.openxmlformats.org/officeDocument/2006/relationships/image" Target="../media/image97.jpeg"/><Relationship Id="rId2" Type="http://schemas.openxmlformats.org/officeDocument/2006/relationships/image" Target="../media/image92.jpg"/><Relationship Id="rId1" Type="http://schemas.openxmlformats.org/officeDocument/2006/relationships/slideLayout" Target="../slideLayouts/slideLayout41.xml"/><Relationship Id="rId6" Type="http://schemas.openxmlformats.org/officeDocument/2006/relationships/image" Target="../media/image96.jpg"/><Relationship Id="rId5" Type="http://schemas.openxmlformats.org/officeDocument/2006/relationships/image" Target="../media/image95.jpe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44.xml"/><Relationship Id="rId4" Type="http://schemas.openxmlformats.org/officeDocument/2006/relationships/image" Target="../media/image11.jpeg"/></Relationships>
</file>

<file path=ppt/slides/_rels/slide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44.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43.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p:cNvPicPr>
            <a:picLocks noChangeAspect="1"/>
          </p:cNvPicPr>
          <p:nvPr/>
        </p:nvPicPr>
        <p:blipFill>
          <a:blip r:embed="rId3"/>
          <a:stretch>
            <a:fillRect/>
          </a:stretch>
        </p:blipFill>
        <p:spPr>
          <a:xfrm>
            <a:off x="-10466" y="1581150"/>
            <a:ext cx="9177303" cy="3544888"/>
          </a:xfrm>
          <a:prstGeom prst="rect">
            <a:avLst/>
          </a:prstGeom>
        </p:spPr>
      </p:pic>
      <p:sp>
        <p:nvSpPr>
          <p:cNvPr id="3" name="Title 1"/>
          <p:cNvSpPr txBox="1">
            <a:spLocks/>
          </p:cNvSpPr>
          <p:nvPr/>
        </p:nvSpPr>
        <p:spPr>
          <a:xfrm>
            <a:off x="472263" y="0"/>
            <a:ext cx="8229600" cy="5029200"/>
          </a:xfrm>
          <a:prstGeom prst="rect">
            <a:avLst/>
          </a:prstGeom>
        </p:spPr>
        <p:txBody>
          <a:bodyPr>
            <a:noAutofit/>
          </a:bodyPr>
          <a:lstStyle>
            <a:lvl1pPr algn="l" rtl="0" eaLnBrk="1" latinLnBrk="0" hangingPunct="1">
              <a:spcBef>
                <a:spcPct val="0"/>
              </a:spcBef>
              <a:buNone/>
              <a:defRPr kumimoji="0" sz="3600" b="1" kern="1200">
                <a:solidFill>
                  <a:srgbClr val="0E5210"/>
                </a:solidFill>
                <a:effectLst/>
                <a:latin typeface="+mj-lt"/>
                <a:ea typeface="+mj-ea"/>
                <a:cs typeface="+mj-cs"/>
              </a:defRPr>
            </a:lvl1pPr>
            <a:extLst/>
          </a:lstStyle>
          <a:p>
            <a:pPr algn="ctr"/>
            <a:r>
              <a:rPr lang="en-US" sz="4400" i="1" dirty="0">
                <a:solidFill>
                  <a:srgbClr val="00607B"/>
                </a:solidFill>
              </a:rPr>
              <a:t>Adoption &amp; Foster Care</a:t>
            </a:r>
          </a:p>
          <a:p>
            <a:pPr algn="ctr"/>
            <a:r>
              <a:rPr lang="en-US" sz="4400" i="1" dirty="0">
                <a:solidFill>
                  <a:srgbClr val="00607B"/>
                </a:solidFill>
              </a:rPr>
              <a:t>Seminar</a:t>
            </a:r>
          </a:p>
          <a:p>
            <a:pPr algn="ctr"/>
            <a:endParaRPr lang="en-US" sz="4400" i="1" dirty="0">
              <a:solidFill>
                <a:srgbClr val="0081A5">
                  <a:lumMod val="75000"/>
                </a:srgbClr>
              </a:solidFill>
            </a:endParaRPr>
          </a:p>
          <a:p>
            <a:pPr algn="ctr"/>
            <a:endParaRPr lang="en-US" sz="4400" i="1" dirty="0">
              <a:solidFill>
                <a:srgbClr val="0081A5">
                  <a:lumMod val="75000"/>
                </a:srgbClr>
              </a:solidFill>
            </a:endParaRPr>
          </a:p>
          <a:p>
            <a:pPr algn="ctr"/>
            <a:endParaRPr lang="en-US" sz="4400" i="1" dirty="0">
              <a:solidFill>
                <a:srgbClr val="0081A5">
                  <a:lumMod val="75000"/>
                </a:srgbClr>
              </a:solidFill>
            </a:endParaRPr>
          </a:p>
          <a:p>
            <a:pPr algn="ctr"/>
            <a:endParaRPr lang="en-US" sz="4400" i="1" dirty="0">
              <a:solidFill>
                <a:srgbClr val="0081A5">
                  <a:lumMod val="75000"/>
                </a:srgbClr>
              </a:solidFill>
            </a:endParaRPr>
          </a:p>
          <a:p>
            <a:pPr algn="ctr"/>
            <a:endParaRPr lang="en-US" sz="6000" i="1" dirty="0">
              <a:solidFill>
                <a:srgbClr val="0081A5">
                  <a:lumMod val="75000"/>
                </a:srgbClr>
              </a:solidFill>
            </a:endParaRPr>
          </a:p>
          <a:p>
            <a:pPr algn="ctr"/>
            <a:r>
              <a:rPr lang="en-US" sz="2000" i="1" dirty="0">
                <a:solidFill>
                  <a:prstClr val="white"/>
                </a:solidFill>
              </a:rPr>
              <a:t> </a:t>
            </a:r>
            <a:r>
              <a:rPr lang="en-US" sz="100" i="1" dirty="0">
                <a:solidFill>
                  <a:prstClr val="white"/>
                </a:solidFill>
              </a:rPr>
              <a:t>.</a:t>
            </a:r>
          </a:p>
        </p:txBody>
      </p:sp>
      <p:cxnSp>
        <p:nvCxnSpPr>
          <p:cNvPr id="5" name="Straight Connector 4"/>
          <p:cNvCxnSpPr/>
          <p:nvPr/>
        </p:nvCxnSpPr>
        <p:spPr>
          <a:xfrm>
            <a:off x="-700" y="1524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00" y="51054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99" y="14478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51816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87" y="5286683"/>
            <a:ext cx="9144700" cy="584775"/>
          </a:xfrm>
          <a:prstGeom prst="rect">
            <a:avLst/>
          </a:prstGeom>
          <a:noFill/>
        </p:spPr>
        <p:txBody>
          <a:bodyPr wrap="square" rtlCol="0">
            <a:spAutoFit/>
          </a:bodyPr>
          <a:lstStyle/>
          <a:p>
            <a:pPr algn="ctr"/>
            <a:r>
              <a:rPr lang="en-US" sz="3200" dirty="0"/>
              <a:t>Sponsored by Baylor University, Human Resources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1301" y="6234466"/>
            <a:ext cx="1869044" cy="623534"/>
          </a:xfrm>
          <a:prstGeom prst="rect">
            <a:avLst/>
          </a:prstGeom>
        </p:spPr>
      </p:pic>
      <p:pic>
        <p:nvPicPr>
          <p:cNvPr id="1026" name="Picture 2" descr="Circles of Care - Home | Facebook">
            <a:extLst>
              <a:ext uri="{FF2B5EF4-FFF2-40B4-BE49-F238E27FC236}">
                <a16:creationId xmlns:a16="http://schemas.microsoft.com/office/drawing/2014/main" id="{A4B8F602-7C97-4363-B5F8-7A2B98198C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0232" y="6165232"/>
            <a:ext cx="623535" cy="62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198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52" y="665018"/>
            <a:ext cx="9144000" cy="6192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8228" y="456824"/>
            <a:ext cx="4193969" cy="1143000"/>
          </a:xfrm>
        </p:spPr>
        <p:txBody>
          <a:bodyPr>
            <a:noAutofit/>
          </a:bodyPr>
          <a:lstStyle/>
          <a:p>
            <a:r>
              <a:rPr lang="en-US" sz="3200">
                <a:solidFill>
                  <a:srgbClr val="00607B"/>
                </a:solidFill>
              </a:rPr>
              <a:t>Considering a Country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0"/>
            <a:ext cx="4572000" cy="6858000"/>
          </a:xfrm>
          <a:prstGeom prst="rect">
            <a:avLst/>
          </a:prstGeom>
        </p:spPr>
      </p:pic>
      <p:sp>
        <p:nvSpPr>
          <p:cNvPr id="5" name="Rectangle 4"/>
          <p:cNvSpPr/>
          <p:nvPr/>
        </p:nvSpPr>
        <p:spPr>
          <a:xfrm>
            <a:off x="270680" y="1391629"/>
            <a:ext cx="4298869" cy="4739759"/>
          </a:xfrm>
          <a:prstGeom prst="rect">
            <a:avLst/>
          </a:prstGeom>
        </p:spPr>
        <p:txBody>
          <a:bodyPr wrap="square">
            <a:spAutoFit/>
          </a:bodyPr>
          <a:lstStyle/>
          <a:p>
            <a:pPr marL="342900" indent="-342900">
              <a:spcAft>
                <a:spcPts val="1200"/>
              </a:spcAft>
              <a:buFont typeface="Wingdings" panose="05000000000000000000" pitchFamily="2" charset="2"/>
              <a:buChar char="q"/>
            </a:pPr>
            <a:r>
              <a:rPr lang="en-US" sz="2200">
                <a:solidFill>
                  <a:srgbClr val="00607B"/>
                </a:solidFill>
              </a:rPr>
              <a:t>Your specific interest</a:t>
            </a:r>
          </a:p>
          <a:p>
            <a:pPr marL="342900" indent="-342900">
              <a:spcAft>
                <a:spcPts val="1200"/>
              </a:spcAft>
              <a:buFont typeface="Wingdings" panose="05000000000000000000" pitchFamily="2" charset="2"/>
              <a:buChar char="q"/>
            </a:pPr>
            <a:r>
              <a:rPr lang="en-US" sz="2200">
                <a:solidFill>
                  <a:srgbClr val="00607B"/>
                </a:solidFill>
              </a:rPr>
              <a:t>Age of children desired</a:t>
            </a:r>
          </a:p>
          <a:p>
            <a:pPr marL="342900" indent="-342900">
              <a:spcAft>
                <a:spcPts val="1200"/>
              </a:spcAft>
              <a:buFont typeface="Wingdings" panose="05000000000000000000" pitchFamily="2" charset="2"/>
              <a:buChar char="q"/>
            </a:pPr>
            <a:r>
              <a:rPr lang="en-US" sz="2200">
                <a:solidFill>
                  <a:srgbClr val="00607B"/>
                </a:solidFill>
              </a:rPr>
              <a:t>Restrictions on adopting parents (age, marital status)</a:t>
            </a:r>
          </a:p>
          <a:p>
            <a:pPr marL="342900" indent="-342900">
              <a:spcAft>
                <a:spcPts val="1200"/>
              </a:spcAft>
              <a:buFont typeface="Wingdings" panose="05000000000000000000" pitchFamily="2" charset="2"/>
              <a:buChar char="q"/>
            </a:pPr>
            <a:r>
              <a:rPr lang="en-US" sz="2200">
                <a:solidFill>
                  <a:srgbClr val="00607B"/>
                </a:solidFill>
              </a:rPr>
              <a:t>Overall cost of country program</a:t>
            </a:r>
          </a:p>
          <a:p>
            <a:pPr marL="342900" indent="-342900">
              <a:spcAft>
                <a:spcPts val="1200"/>
              </a:spcAft>
              <a:buFont typeface="Wingdings" panose="05000000000000000000" pitchFamily="2" charset="2"/>
              <a:buChar char="q"/>
            </a:pPr>
            <a:r>
              <a:rPr lang="en-US" sz="2200">
                <a:solidFill>
                  <a:srgbClr val="00607B"/>
                </a:solidFill>
              </a:rPr>
              <a:t>Time to receive a referral</a:t>
            </a:r>
          </a:p>
          <a:p>
            <a:pPr marL="342900" indent="-342900">
              <a:spcAft>
                <a:spcPts val="1200"/>
              </a:spcAft>
              <a:buFont typeface="Wingdings" panose="05000000000000000000" pitchFamily="2" charset="2"/>
              <a:buChar char="q"/>
            </a:pPr>
            <a:r>
              <a:rPr lang="en-US" sz="2200">
                <a:solidFill>
                  <a:srgbClr val="00607B"/>
                </a:solidFill>
              </a:rPr>
              <a:t>Travel (How often? How long?)</a:t>
            </a:r>
          </a:p>
          <a:p>
            <a:pPr marL="342900" indent="-342900">
              <a:spcAft>
                <a:spcPts val="1200"/>
              </a:spcAft>
              <a:buFont typeface="Wingdings" panose="05000000000000000000" pitchFamily="2" charset="2"/>
              <a:buChar char="q"/>
            </a:pPr>
            <a:r>
              <a:rPr lang="en-US" sz="2200">
                <a:solidFill>
                  <a:srgbClr val="00607B"/>
                </a:solidFill>
              </a:rPr>
              <a:t>Other: country specific restrictions (e.g., current children in home, health of family members)</a:t>
            </a:r>
          </a:p>
        </p:txBody>
      </p:sp>
    </p:spTree>
    <p:extLst>
      <p:ext uri="{BB962C8B-B14F-4D97-AF65-F5344CB8AC3E}">
        <p14:creationId xmlns:p14="http://schemas.microsoft.com/office/powerpoint/2010/main" val="1807572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04" y="0"/>
            <a:ext cx="91744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3" y="0"/>
            <a:ext cx="9174404" cy="4074302"/>
          </a:xfrm>
          <a:prstGeom prst="rect">
            <a:avLst/>
          </a:prstGeom>
        </p:spPr>
      </p:pic>
      <p:sp>
        <p:nvSpPr>
          <p:cNvPr id="2" name="Title 1"/>
          <p:cNvSpPr>
            <a:spLocks noGrp="1"/>
          </p:cNvSpPr>
          <p:nvPr>
            <p:ph type="title"/>
          </p:nvPr>
        </p:nvSpPr>
        <p:spPr>
          <a:xfrm>
            <a:off x="1089147" y="4074302"/>
            <a:ext cx="7024744" cy="535257"/>
          </a:xfrm>
        </p:spPr>
        <p:txBody>
          <a:bodyPr>
            <a:normAutofit fontScale="90000"/>
          </a:bodyPr>
          <a:lstStyle/>
          <a:p>
            <a:r>
              <a:rPr lang="en-US">
                <a:solidFill>
                  <a:srgbClr val="00607B"/>
                </a:solidFill>
              </a:rPr>
              <a:t>Special Option: Hosting a Child</a:t>
            </a:r>
          </a:p>
        </p:txBody>
      </p:sp>
      <p:sp>
        <p:nvSpPr>
          <p:cNvPr id="8" name="Rectangle 7"/>
          <p:cNvSpPr/>
          <p:nvPr/>
        </p:nvSpPr>
        <p:spPr>
          <a:xfrm>
            <a:off x="489498" y="4677397"/>
            <a:ext cx="8134597" cy="2092881"/>
          </a:xfrm>
          <a:prstGeom prst="rect">
            <a:avLst/>
          </a:prstGeom>
        </p:spPr>
        <p:txBody>
          <a:bodyPr wrap="square">
            <a:spAutoFit/>
          </a:bodyPr>
          <a:lstStyle/>
          <a:p>
            <a:pPr marL="285750" indent="-285750">
              <a:spcAft>
                <a:spcPts val="600"/>
              </a:spcAft>
              <a:buFont typeface="Arial" panose="020B0604020202020204" pitchFamily="34" charset="0"/>
              <a:buChar char="•"/>
            </a:pPr>
            <a:r>
              <a:rPr lang="en-US" sz="2400">
                <a:solidFill>
                  <a:srgbClr val="00607B"/>
                </a:solidFill>
              </a:rPr>
              <a:t>Hosting programs are scheduled each year with children    from various nations.</a:t>
            </a:r>
          </a:p>
          <a:p>
            <a:pPr marL="285750" indent="-285750">
              <a:spcAft>
                <a:spcPts val="600"/>
              </a:spcAft>
              <a:buFont typeface="Arial" panose="020B0604020202020204" pitchFamily="34" charset="0"/>
              <a:buChar char="•"/>
            </a:pPr>
            <a:r>
              <a:rPr lang="en-US" sz="2400">
                <a:solidFill>
                  <a:srgbClr val="00607B"/>
                </a:solidFill>
              </a:rPr>
              <a:t>Often available in summer or Christmas vacation time frames.</a:t>
            </a:r>
          </a:p>
          <a:p>
            <a:pPr marL="285750" indent="-285750">
              <a:spcAft>
                <a:spcPts val="600"/>
              </a:spcAft>
              <a:buFont typeface="Arial" panose="020B0604020202020204" pitchFamily="34" charset="0"/>
              <a:buChar char="•"/>
            </a:pPr>
            <a:r>
              <a:rPr lang="en-US" sz="2400">
                <a:solidFill>
                  <a:srgbClr val="00607B"/>
                </a:solidFill>
              </a:rPr>
              <a:t>Enjoy 2-3 weeks with a child, in your home, loving them and demonstrating ‘family life’.</a:t>
            </a:r>
          </a:p>
        </p:txBody>
      </p:sp>
    </p:spTree>
    <p:extLst>
      <p:ext uri="{BB962C8B-B14F-4D97-AF65-F5344CB8AC3E}">
        <p14:creationId xmlns:p14="http://schemas.microsoft.com/office/powerpoint/2010/main" val="34928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30403" y="329184"/>
            <a:ext cx="91744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480248" y="739626"/>
            <a:ext cx="8229600" cy="1143000"/>
          </a:xfrm>
          <a:prstGeom prst="rect">
            <a:avLst/>
          </a:prstGeom>
        </p:spPr>
        <p:txBody>
          <a:bodyPr>
            <a:noAutofit/>
          </a:bodyPr>
          <a:lstStyle>
            <a:lvl1pPr algn="ctr" defTabSz="914400" rtl="0" eaLnBrk="1" latinLnBrk="0" hangingPunct="1">
              <a:spcBef>
                <a:spcPct val="0"/>
              </a:spcBef>
              <a:buNone/>
              <a:defRPr sz="4400" b="1" i="1" kern="1200">
                <a:solidFill>
                  <a:schemeClr val="accent4">
                    <a:lumMod val="75000"/>
                  </a:schemeClr>
                </a:solidFill>
                <a:latin typeface="+mn-lt"/>
                <a:ea typeface="+mj-ea"/>
                <a:cs typeface="Times New Roman" pitchFamily="18" charset="0"/>
              </a:defRPr>
            </a:lvl1pPr>
          </a:lstStyle>
          <a:p>
            <a:pPr>
              <a:defRPr/>
            </a:pPr>
            <a:r>
              <a:rPr lang="en-US" sz="3600">
                <a:solidFill>
                  <a:srgbClr val="00607B"/>
                </a:solidFill>
              </a:rPr>
              <a:t>Nightlight Offers Many Programs</a:t>
            </a:r>
          </a:p>
          <a:p>
            <a:pPr>
              <a:defRPr/>
            </a:pPr>
            <a:r>
              <a:rPr lang="en-US" sz="2000">
                <a:solidFill>
                  <a:srgbClr val="00607B"/>
                </a:solidFill>
              </a:rPr>
              <a:t>Visit</a:t>
            </a:r>
            <a:r>
              <a:rPr lang="en-US" sz="2000">
                <a:solidFill>
                  <a:srgbClr val="0081A5">
                    <a:lumMod val="75000"/>
                  </a:srgbClr>
                </a:solidFill>
              </a:rPr>
              <a:t> </a:t>
            </a:r>
            <a:r>
              <a:rPr lang="en-US" sz="2000" u="sng">
                <a:solidFill>
                  <a:srgbClr val="0096A9"/>
                </a:solidFill>
              </a:rPr>
              <a:t>www.Nightlight.org</a:t>
            </a:r>
            <a:r>
              <a:rPr lang="en-US" sz="2000">
                <a:solidFill>
                  <a:srgbClr val="0081A5">
                    <a:lumMod val="75000"/>
                  </a:srgbClr>
                </a:solidFill>
              </a:rPr>
              <a:t> </a:t>
            </a:r>
            <a:r>
              <a:rPr lang="en-US" sz="2000">
                <a:solidFill>
                  <a:srgbClr val="00607B"/>
                </a:solidFill>
              </a:rPr>
              <a:t>for our International Program Overview Tool</a:t>
            </a:r>
            <a:endParaRPr lang="en-US" sz="3600">
              <a:solidFill>
                <a:srgbClr val="00607B"/>
              </a:solidFill>
            </a:endParaRPr>
          </a:p>
        </p:txBody>
      </p:sp>
      <p:grpSp>
        <p:nvGrpSpPr>
          <p:cNvPr id="14" name="Group 13"/>
          <p:cNvGrpSpPr/>
          <p:nvPr/>
        </p:nvGrpSpPr>
        <p:grpSpPr>
          <a:xfrm>
            <a:off x="1064736" y="3491649"/>
            <a:ext cx="1344727" cy="1312032"/>
            <a:chOff x="5232683" y="1382305"/>
            <a:chExt cx="1344727" cy="1312032"/>
          </a:xfrm>
        </p:grpSpPr>
        <p:pic>
          <p:nvPicPr>
            <p:cNvPr id="102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382305"/>
              <a:ext cx="762000" cy="504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32683" y="1832563"/>
              <a:ext cx="1344727" cy="861774"/>
            </a:xfrm>
            <a:prstGeom prst="rect">
              <a:avLst/>
            </a:prstGeom>
            <a:noFill/>
          </p:spPr>
          <p:txBody>
            <a:bodyPr wrap="none" rtlCol="0">
              <a:spAutoFit/>
            </a:bodyPr>
            <a:lstStyle/>
            <a:p>
              <a:pPr algn="ctr"/>
              <a:r>
                <a:rPr lang="en-US"/>
                <a:t>Hong Kong </a:t>
              </a:r>
            </a:p>
            <a:p>
              <a:pPr algn="ctr"/>
              <a:r>
                <a:rPr lang="en-US" sz="1200"/>
                <a:t>Special Needs</a:t>
              </a:r>
              <a:endParaRPr lang="en-US" sz="1200">
                <a:latin typeface="Times New Roman"/>
                <a:ea typeface="Calibri"/>
              </a:endParaRPr>
            </a:p>
            <a:p>
              <a:endParaRPr lang="en-US"/>
            </a:p>
          </p:txBody>
        </p:sp>
      </p:grpSp>
      <p:grpSp>
        <p:nvGrpSpPr>
          <p:cNvPr id="10" name="Group 9"/>
          <p:cNvGrpSpPr/>
          <p:nvPr/>
        </p:nvGrpSpPr>
        <p:grpSpPr>
          <a:xfrm>
            <a:off x="2429650" y="2276995"/>
            <a:ext cx="943400" cy="1148539"/>
            <a:chOff x="1655500" y="1311168"/>
            <a:chExt cx="943400" cy="1148539"/>
          </a:xfrm>
        </p:grpSpPr>
        <p:pic>
          <p:nvPicPr>
            <p:cNvPr id="1030"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786" y="1311168"/>
              <a:ext cx="731790" cy="5630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55500" y="1813376"/>
              <a:ext cx="943400" cy="646331"/>
            </a:xfrm>
            <a:prstGeom prst="rect">
              <a:avLst/>
            </a:prstGeom>
            <a:noFill/>
          </p:spPr>
          <p:txBody>
            <a:bodyPr wrap="none" rtlCol="0">
              <a:spAutoFit/>
            </a:bodyPr>
            <a:lstStyle/>
            <a:p>
              <a:r>
                <a:rPr lang="en-US"/>
                <a:t>Bulgaria</a:t>
              </a:r>
            </a:p>
            <a:p>
              <a:endParaRPr lang="en-US"/>
            </a:p>
          </p:txBody>
        </p:sp>
      </p:grpSp>
      <p:grpSp>
        <p:nvGrpSpPr>
          <p:cNvPr id="11" name="Group 10"/>
          <p:cNvGrpSpPr/>
          <p:nvPr/>
        </p:nvGrpSpPr>
        <p:grpSpPr>
          <a:xfrm>
            <a:off x="3391693" y="2277509"/>
            <a:ext cx="1126399" cy="1265367"/>
            <a:chOff x="2722061" y="1379006"/>
            <a:chExt cx="1126399" cy="1265367"/>
          </a:xfrm>
        </p:grpSpPr>
        <p:pic>
          <p:nvPicPr>
            <p:cNvPr id="1029"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693" y="1379006"/>
              <a:ext cx="719137" cy="515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22061" y="1813376"/>
              <a:ext cx="1126399" cy="830997"/>
            </a:xfrm>
            <a:prstGeom prst="rect">
              <a:avLst/>
            </a:prstGeom>
            <a:noFill/>
          </p:spPr>
          <p:txBody>
            <a:bodyPr wrap="none" rtlCol="0">
              <a:spAutoFit/>
            </a:bodyPr>
            <a:lstStyle/>
            <a:p>
              <a:pPr algn="ctr"/>
              <a:r>
                <a:rPr lang="en-US"/>
                <a:t>China</a:t>
              </a:r>
            </a:p>
            <a:p>
              <a:pPr algn="ctr"/>
              <a:r>
                <a:rPr lang="en-US" sz="1200"/>
                <a:t>Special Needs</a:t>
              </a:r>
              <a:endParaRPr lang="en-US" sz="1200">
                <a:latin typeface="Times New Roman"/>
                <a:ea typeface="Calibri"/>
              </a:endParaRPr>
            </a:p>
            <a:p>
              <a:endParaRPr lang="en-US"/>
            </a:p>
          </p:txBody>
        </p:sp>
      </p:grpSp>
      <p:grpSp>
        <p:nvGrpSpPr>
          <p:cNvPr id="13" name="Group 12"/>
          <p:cNvGrpSpPr/>
          <p:nvPr/>
        </p:nvGrpSpPr>
        <p:grpSpPr>
          <a:xfrm>
            <a:off x="6734613" y="2325998"/>
            <a:ext cx="762000" cy="1104288"/>
            <a:chOff x="4225835" y="1379006"/>
            <a:chExt cx="762000" cy="1104288"/>
          </a:xfrm>
        </p:grpSpPr>
        <p:pic>
          <p:nvPicPr>
            <p:cNvPr id="1028" name="Picture 4" descr="Haiti Fla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5835" y="1379006"/>
              <a:ext cx="762000" cy="50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50249" y="1836963"/>
              <a:ext cx="622286" cy="646331"/>
            </a:xfrm>
            <a:prstGeom prst="rect">
              <a:avLst/>
            </a:prstGeom>
            <a:noFill/>
          </p:spPr>
          <p:txBody>
            <a:bodyPr wrap="none" rtlCol="0">
              <a:spAutoFit/>
            </a:bodyPr>
            <a:lstStyle/>
            <a:p>
              <a:r>
                <a:rPr lang="en-US"/>
                <a:t>Haiti</a:t>
              </a:r>
            </a:p>
            <a:p>
              <a:endParaRPr lang="en-US"/>
            </a:p>
          </p:txBody>
        </p:sp>
      </p:grpSp>
      <p:grpSp>
        <p:nvGrpSpPr>
          <p:cNvPr id="15" name="Group 14"/>
          <p:cNvGrpSpPr/>
          <p:nvPr/>
        </p:nvGrpSpPr>
        <p:grpSpPr>
          <a:xfrm>
            <a:off x="3380652" y="3487346"/>
            <a:ext cx="1200150" cy="1117887"/>
            <a:chOff x="6510909" y="1379006"/>
            <a:chExt cx="1170449" cy="1060315"/>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0" y="1379006"/>
              <a:ext cx="762000" cy="495247"/>
            </a:xfrm>
            <a:prstGeom prst="rect">
              <a:avLst/>
            </a:prstGeom>
          </p:spPr>
        </p:pic>
        <p:sp>
          <p:nvSpPr>
            <p:cNvPr id="8" name="TextBox 7"/>
            <p:cNvSpPr txBox="1"/>
            <p:nvPr/>
          </p:nvSpPr>
          <p:spPr>
            <a:xfrm>
              <a:off x="6510909" y="1792990"/>
              <a:ext cx="1170449" cy="646331"/>
            </a:xfrm>
            <a:prstGeom prst="rect">
              <a:avLst/>
            </a:prstGeom>
            <a:noFill/>
          </p:spPr>
          <p:txBody>
            <a:bodyPr wrap="none" rtlCol="0">
              <a:spAutoFit/>
            </a:bodyPr>
            <a:lstStyle/>
            <a:p>
              <a:r>
                <a:rPr lang="en-US"/>
                <a:t>Kyrgyzstan</a:t>
              </a:r>
            </a:p>
            <a:p>
              <a:endParaRPr lang="en-US"/>
            </a:p>
          </p:txBody>
        </p:sp>
      </p:grpSp>
      <p:grpSp>
        <p:nvGrpSpPr>
          <p:cNvPr id="16" name="Group 15"/>
          <p:cNvGrpSpPr/>
          <p:nvPr/>
        </p:nvGrpSpPr>
        <p:grpSpPr>
          <a:xfrm>
            <a:off x="4639004" y="3469813"/>
            <a:ext cx="773921" cy="1094197"/>
            <a:chOff x="7837714" y="1382305"/>
            <a:chExt cx="773921" cy="1094197"/>
          </a:xfrm>
        </p:grpSpPr>
        <p:pic>
          <p:nvPicPr>
            <p:cNvPr id="1025" name="Picture 5" descr="http://www.olstars.com/images/flags/Big/lv.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37714" y="1382305"/>
              <a:ext cx="762000" cy="5047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876049" y="1830171"/>
              <a:ext cx="735586" cy="646331"/>
            </a:xfrm>
            <a:prstGeom prst="rect">
              <a:avLst/>
            </a:prstGeom>
            <a:noFill/>
          </p:spPr>
          <p:txBody>
            <a:bodyPr wrap="none" rtlCol="0">
              <a:spAutoFit/>
            </a:bodyPr>
            <a:lstStyle/>
            <a:p>
              <a:r>
                <a:rPr lang="en-US"/>
                <a:t>Latvia</a:t>
              </a:r>
            </a:p>
            <a:p>
              <a:endParaRPr lang="en-US"/>
            </a:p>
          </p:txBody>
        </p:sp>
      </p:grpSp>
      <p:grpSp>
        <p:nvGrpSpPr>
          <p:cNvPr id="27" name="Group 26"/>
          <p:cNvGrpSpPr/>
          <p:nvPr/>
        </p:nvGrpSpPr>
        <p:grpSpPr>
          <a:xfrm>
            <a:off x="5602005" y="3422892"/>
            <a:ext cx="1193753" cy="1141118"/>
            <a:chOff x="451255" y="2263450"/>
            <a:chExt cx="1193753" cy="1141118"/>
          </a:xfrm>
        </p:grpSpPr>
        <p:pic>
          <p:nvPicPr>
            <p:cNvPr id="24"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396" y="2263450"/>
              <a:ext cx="762680" cy="5429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51255" y="2758237"/>
              <a:ext cx="1193753" cy="646331"/>
            </a:xfrm>
            <a:prstGeom prst="rect">
              <a:avLst/>
            </a:prstGeom>
            <a:noFill/>
          </p:spPr>
          <p:txBody>
            <a:bodyPr wrap="square" rtlCol="0">
              <a:spAutoFit/>
            </a:bodyPr>
            <a:lstStyle/>
            <a:p>
              <a:r>
                <a:rPr lang="en-US"/>
                <a:t>Nicaragua</a:t>
              </a:r>
            </a:p>
            <a:p>
              <a:endParaRPr lang="en-US"/>
            </a:p>
          </p:txBody>
        </p:sp>
      </p:grpSp>
      <p:grpSp>
        <p:nvGrpSpPr>
          <p:cNvPr id="30" name="Group 29"/>
          <p:cNvGrpSpPr/>
          <p:nvPr/>
        </p:nvGrpSpPr>
        <p:grpSpPr>
          <a:xfrm>
            <a:off x="1231177" y="4708134"/>
            <a:ext cx="936625" cy="803639"/>
            <a:chOff x="1728786" y="2424861"/>
            <a:chExt cx="936347" cy="862981"/>
          </a:xfrm>
        </p:grpSpPr>
        <p:pic>
          <p:nvPicPr>
            <p:cNvPr id="18" name="Picture 17"/>
            <p:cNvPicPr>
              <a:picLocks noChangeAspect="1"/>
            </p:cNvPicPr>
            <p:nvPr/>
          </p:nvPicPr>
          <p:blipFill>
            <a:blip r:embed="rId10"/>
            <a:stretch>
              <a:fillRect/>
            </a:stretch>
          </p:blipFill>
          <p:spPr>
            <a:xfrm>
              <a:off x="1793703" y="2424861"/>
              <a:ext cx="774259" cy="524301"/>
            </a:xfrm>
            <a:prstGeom prst="rect">
              <a:avLst/>
            </a:prstGeom>
          </p:spPr>
        </p:pic>
        <p:sp>
          <p:nvSpPr>
            <p:cNvPr id="28" name="Rectangle 27"/>
            <p:cNvSpPr/>
            <p:nvPr/>
          </p:nvSpPr>
          <p:spPr>
            <a:xfrm>
              <a:off x="1728786" y="2918510"/>
              <a:ext cx="936347" cy="369332"/>
            </a:xfrm>
            <a:prstGeom prst="rect">
              <a:avLst/>
            </a:prstGeom>
          </p:spPr>
          <p:txBody>
            <a:bodyPr wrap="none">
              <a:spAutoFit/>
            </a:bodyPr>
            <a:lstStyle/>
            <a:p>
              <a:r>
                <a:rPr lang="en-US"/>
                <a:t>Panama</a:t>
              </a:r>
            </a:p>
          </p:txBody>
        </p:sp>
      </p:grpSp>
      <p:grpSp>
        <p:nvGrpSpPr>
          <p:cNvPr id="1024" name="Group 1023"/>
          <p:cNvGrpSpPr/>
          <p:nvPr/>
        </p:nvGrpSpPr>
        <p:grpSpPr>
          <a:xfrm>
            <a:off x="2430429" y="4708466"/>
            <a:ext cx="1007071" cy="824123"/>
            <a:chOff x="2757703" y="2499134"/>
            <a:chExt cx="1007071" cy="824123"/>
          </a:xfrm>
        </p:grpSpPr>
        <p:pic>
          <p:nvPicPr>
            <p:cNvPr id="19" name="Picture 18"/>
            <p:cNvPicPr>
              <a:picLocks noChangeAspect="1"/>
            </p:cNvPicPr>
            <p:nvPr/>
          </p:nvPicPr>
          <p:blipFill>
            <a:blip r:embed="rId11"/>
            <a:stretch>
              <a:fillRect/>
            </a:stretch>
          </p:blipFill>
          <p:spPr>
            <a:xfrm>
              <a:off x="2867312" y="2499134"/>
              <a:ext cx="762066" cy="518205"/>
            </a:xfrm>
            <a:prstGeom prst="rect">
              <a:avLst/>
            </a:prstGeom>
          </p:spPr>
        </p:pic>
        <p:sp>
          <p:nvSpPr>
            <p:cNvPr id="31" name="Rectangle 30"/>
            <p:cNvSpPr/>
            <p:nvPr/>
          </p:nvSpPr>
          <p:spPr>
            <a:xfrm>
              <a:off x="2757703" y="2953925"/>
              <a:ext cx="1007071" cy="369332"/>
            </a:xfrm>
            <a:prstGeom prst="rect">
              <a:avLst/>
            </a:prstGeom>
          </p:spPr>
          <p:txBody>
            <a:bodyPr wrap="none">
              <a:spAutoFit/>
            </a:bodyPr>
            <a:lstStyle/>
            <a:p>
              <a:r>
                <a:rPr lang="en-US"/>
                <a:t>Romania</a:t>
              </a:r>
            </a:p>
          </p:txBody>
        </p:sp>
      </p:grpSp>
      <p:grpSp>
        <p:nvGrpSpPr>
          <p:cNvPr id="1032" name="Group 1031"/>
          <p:cNvGrpSpPr/>
          <p:nvPr/>
        </p:nvGrpSpPr>
        <p:grpSpPr>
          <a:xfrm>
            <a:off x="3645133" y="4692338"/>
            <a:ext cx="837345" cy="836317"/>
            <a:chOff x="3929313" y="2486940"/>
            <a:chExt cx="837345" cy="836317"/>
          </a:xfrm>
        </p:grpSpPr>
        <p:pic>
          <p:nvPicPr>
            <p:cNvPr id="20" name="Picture 19"/>
            <p:cNvPicPr>
              <a:picLocks noChangeAspect="1"/>
            </p:cNvPicPr>
            <p:nvPr/>
          </p:nvPicPr>
          <p:blipFill>
            <a:blip r:embed="rId12"/>
            <a:stretch>
              <a:fillRect/>
            </a:stretch>
          </p:blipFill>
          <p:spPr>
            <a:xfrm>
              <a:off x="3966953" y="2486940"/>
              <a:ext cx="762066" cy="542591"/>
            </a:xfrm>
            <a:prstGeom prst="rect">
              <a:avLst/>
            </a:prstGeom>
          </p:spPr>
        </p:pic>
        <p:sp>
          <p:nvSpPr>
            <p:cNvPr id="1026" name="Rectangle 1025"/>
            <p:cNvSpPr/>
            <p:nvPr/>
          </p:nvSpPr>
          <p:spPr>
            <a:xfrm>
              <a:off x="3929313" y="2953925"/>
              <a:ext cx="837345" cy="369332"/>
            </a:xfrm>
            <a:prstGeom prst="rect">
              <a:avLst/>
            </a:prstGeom>
          </p:spPr>
          <p:txBody>
            <a:bodyPr wrap="none">
              <a:spAutoFit/>
            </a:bodyPr>
            <a:lstStyle/>
            <a:p>
              <a:r>
                <a:rPr lang="en-US"/>
                <a:t>Taiwan</a:t>
              </a:r>
            </a:p>
          </p:txBody>
        </p:sp>
      </p:grpSp>
      <p:grpSp>
        <p:nvGrpSpPr>
          <p:cNvPr id="1034" name="Group 1033"/>
          <p:cNvGrpSpPr/>
          <p:nvPr/>
        </p:nvGrpSpPr>
        <p:grpSpPr>
          <a:xfrm>
            <a:off x="4655221" y="4692338"/>
            <a:ext cx="901722" cy="826753"/>
            <a:chOff x="4881623" y="2559918"/>
            <a:chExt cx="901722" cy="826753"/>
          </a:xfrm>
        </p:grpSpPr>
        <p:pic>
          <p:nvPicPr>
            <p:cNvPr id="21" name="Picture 20"/>
            <p:cNvPicPr>
              <a:picLocks noChangeAspect="1"/>
            </p:cNvPicPr>
            <p:nvPr/>
          </p:nvPicPr>
          <p:blipFill>
            <a:blip r:embed="rId13"/>
            <a:stretch>
              <a:fillRect/>
            </a:stretch>
          </p:blipFill>
          <p:spPr>
            <a:xfrm>
              <a:off x="4951451" y="2559918"/>
              <a:ext cx="762066" cy="518205"/>
            </a:xfrm>
            <a:prstGeom prst="rect">
              <a:avLst/>
            </a:prstGeom>
          </p:spPr>
        </p:pic>
        <p:sp>
          <p:nvSpPr>
            <p:cNvPr id="1033" name="Rectangle 1032"/>
            <p:cNvSpPr/>
            <p:nvPr/>
          </p:nvSpPr>
          <p:spPr>
            <a:xfrm>
              <a:off x="4881623" y="3017339"/>
              <a:ext cx="901722" cy="369332"/>
            </a:xfrm>
            <a:prstGeom prst="rect">
              <a:avLst/>
            </a:prstGeom>
          </p:spPr>
          <p:txBody>
            <a:bodyPr wrap="none">
              <a:spAutoFit/>
            </a:bodyPr>
            <a:lstStyle/>
            <a:p>
              <a:r>
                <a:rPr lang="en-US"/>
                <a:t>Uganda</a:t>
              </a:r>
            </a:p>
          </p:txBody>
        </p:sp>
      </p:grpSp>
      <p:grpSp>
        <p:nvGrpSpPr>
          <p:cNvPr id="1036" name="Group 1035"/>
          <p:cNvGrpSpPr/>
          <p:nvPr/>
        </p:nvGrpSpPr>
        <p:grpSpPr>
          <a:xfrm>
            <a:off x="5767601" y="4682751"/>
            <a:ext cx="912494" cy="827379"/>
            <a:chOff x="6001542" y="2576551"/>
            <a:chExt cx="912494" cy="827379"/>
          </a:xfrm>
        </p:grpSpPr>
        <p:pic>
          <p:nvPicPr>
            <p:cNvPr id="23" name="Picture 22"/>
            <p:cNvPicPr>
              <a:picLocks noChangeAspect="1"/>
            </p:cNvPicPr>
            <p:nvPr/>
          </p:nvPicPr>
          <p:blipFill>
            <a:blip r:embed="rId14"/>
            <a:stretch>
              <a:fillRect/>
            </a:stretch>
          </p:blipFill>
          <p:spPr>
            <a:xfrm>
              <a:off x="6076756" y="2576551"/>
              <a:ext cx="762066" cy="536494"/>
            </a:xfrm>
            <a:prstGeom prst="rect">
              <a:avLst/>
            </a:prstGeom>
          </p:spPr>
        </p:pic>
        <p:sp>
          <p:nvSpPr>
            <p:cNvPr id="1035" name="Rectangle 1034"/>
            <p:cNvSpPr/>
            <p:nvPr/>
          </p:nvSpPr>
          <p:spPr>
            <a:xfrm>
              <a:off x="6001542" y="3034598"/>
              <a:ext cx="912494" cy="369332"/>
            </a:xfrm>
            <a:prstGeom prst="rect">
              <a:avLst/>
            </a:prstGeom>
          </p:spPr>
          <p:txBody>
            <a:bodyPr wrap="none">
              <a:spAutoFit/>
            </a:bodyPr>
            <a:lstStyle/>
            <a:p>
              <a:r>
                <a:rPr lang="en-US"/>
                <a:t>Ukraine</a:t>
              </a:r>
            </a:p>
          </p:txBody>
        </p:sp>
      </p:grpSp>
      <p:grpSp>
        <p:nvGrpSpPr>
          <p:cNvPr id="1038" name="Group 1037"/>
          <p:cNvGrpSpPr/>
          <p:nvPr/>
        </p:nvGrpSpPr>
        <p:grpSpPr>
          <a:xfrm>
            <a:off x="6746796" y="4662096"/>
            <a:ext cx="994719" cy="1246110"/>
            <a:chOff x="7086600" y="2582647"/>
            <a:chExt cx="1014508" cy="1097951"/>
          </a:xfrm>
        </p:grpSpPr>
        <p:pic>
          <p:nvPicPr>
            <p:cNvPr id="25" name="Picture 24"/>
            <p:cNvPicPr>
              <a:picLocks noChangeAspect="1"/>
            </p:cNvPicPr>
            <p:nvPr/>
          </p:nvPicPr>
          <p:blipFill>
            <a:blip r:embed="rId15"/>
            <a:stretch>
              <a:fillRect/>
            </a:stretch>
          </p:blipFill>
          <p:spPr>
            <a:xfrm>
              <a:off x="7202061" y="2582647"/>
              <a:ext cx="682811" cy="530398"/>
            </a:xfrm>
            <a:prstGeom prst="rect">
              <a:avLst/>
            </a:prstGeom>
          </p:spPr>
        </p:pic>
        <p:sp>
          <p:nvSpPr>
            <p:cNvPr id="1037" name="Rectangle 1036"/>
            <p:cNvSpPr/>
            <p:nvPr/>
          </p:nvSpPr>
          <p:spPr>
            <a:xfrm>
              <a:off x="7086600" y="3034267"/>
              <a:ext cx="1014508" cy="646331"/>
            </a:xfrm>
            <a:prstGeom prst="rect">
              <a:avLst/>
            </a:prstGeom>
          </p:spPr>
          <p:txBody>
            <a:bodyPr wrap="none">
              <a:spAutoFit/>
            </a:bodyPr>
            <a:lstStyle/>
            <a:p>
              <a:pPr algn="ctr"/>
              <a:r>
                <a:rPr lang="en-US"/>
                <a:t>United </a:t>
              </a:r>
            </a:p>
            <a:p>
              <a:pPr algn="ctr"/>
              <a:r>
                <a:rPr lang="en-US"/>
                <a:t>Kingdom</a:t>
              </a:r>
            </a:p>
          </p:txBody>
        </p:sp>
      </p:grpSp>
      <p:grpSp>
        <p:nvGrpSpPr>
          <p:cNvPr id="1041" name="Group 1040"/>
          <p:cNvGrpSpPr/>
          <p:nvPr/>
        </p:nvGrpSpPr>
        <p:grpSpPr>
          <a:xfrm>
            <a:off x="4481814" y="2277509"/>
            <a:ext cx="1074333" cy="882085"/>
            <a:chOff x="692553" y="3403930"/>
            <a:chExt cx="1074333" cy="882085"/>
          </a:xfrm>
        </p:grpSpPr>
        <p:pic>
          <p:nvPicPr>
            <p:cNvPr id="1039" name="Picture 1038"/>
            <p:cNvPicPr>
              <a:picLocks noChangeAspect="1"/>
            </p:cNvPicPr>
            <p:nvPr/>
          </p:nvPicPr>
          <p:blipFill>
            <a:blip r:embed="rId16"/>
            <a:stretch>
              <a:fillRect/>
            </a:stretch>
          </p:blipFill>
          <p:spPr>
            <a:xfrm>
              <a:off x="805787" y="3403930"/>
              <a:ext cx="839221" cy="559481"/>
            </a:xfrm>
            <a:prstGeom prst="rect">
              <a:avLst/>
            </a:prstGeom>
          </p:spPr>
        </p:pic>
        <p:sp>
          <p:nvSpPr>
            <p:cNvPr id="1040" name="TextBox 1039"/>
            <p:cNvSpPr txBox="1"/>
            <p:nvPr/>
          </p:nvSpPr>
          <p:spPr>
            <a:xfrm>
              <a:off x="692553" y="3916683"/>
              <a:ext cx="1074333" cy="369332"/>
            </a:xfrm>
            <a:prstGeom prst="rect">
              <a:avLst/>
            </a:prstGeom>
            <a:noFill/>
          </p:spPr>
          <p:txBody>
            <a:bodyPr wrap="none" rtlCol="0">
              <a:spAutoFit/>
            </a:bodyPr>
            <a:lstStyle/>
            <a:p>
              <a:r>
                <a:rPr lang="en-US"/>
                <a:t>Columbia</a:t>
              </a:r>
            </a:p>
          </p:txBody>
        </p:sp>
      </p:grpSp>
      <p:grpSp>
        <p:nvGrpSpPr>
          <p:cNvPr id="1044" name="Group 1043"/>
          <p:cNvGrpSpPr/>
          <p:nvPr/>
        </p:nvGrpSpPr>
        <p:grpSpPr>
          <a:xfrm>
            <a:off x="1304739" y="2287300"/>
            <a:ext cx="889449" cy="868338"/>
            <a:chOff x="1999633" y="3464405"/>
            <a:chExt cx="889449" cy="868338"/>
          </a:xfrm>
        </p:grpSpPr>
        <p:pic>
          <p:nvPicPr>
            <p:cNvPr id="1042" name="Picture 1041"/>
            <p:cNvPicPr>
              <a:picLocks noChangeAspect="1"/>
            </p:cNvPicPr>
            <p:nvPr/>
          </p:nvPicPr>
          <p:blipFill rotWithShape="1">
            <a:blip r:embed="rId17"/>
            <a:srcRect b="7672"/>
            <a:stretch/>
          </p:blipFill>
          <p:spPr>
            <a:xfrm>
              <a:off x="1999633" y="3464405"/>
              <a:ext cx="863701" cy="564479"/>
            </a:xfrm>
            <a:prstGeom prst="rect">
              <a:avLst/>
            </a:prstGeom>
          </p:spPr>
        </p:pic>
        <p:sp>
          <p:nvSpPr>
            <p:cNvPr id="1043" name="TextBox 1042"/>
            <p:cNvSpPr txBox="1"/>
            <p:nvPr/>
          </p:nvSpPr>
          <p:spPr>
            <a:xfrm>
              <a:off x="2000697" y="3963411"/>
              <a:ext cx="888385" cy="369332"/>
            </a:xfrm>
            <a:prstGeom prst="rect">
              <a:avLst/>
            </a:prstGeom>
            <a:noFill/>
          </p:spPr>
          <p:txBody>
            <a:bodyPr wrap="none" rtlCol="0">
              <a:spAutoFit/>
            </a:bodyPr>
            <a:lstStyle/>
            <a:p>
              <a:r>
                <a:rPr lang="en-US"/>
                <a:t>Albania</a:t>
              </a:r>
            </a:p>
          </p:txBody>
        </p:sp>
      </p:grpSp>
      <p:grpSp>
        <p:nvGrpSpPr>
          <p:cNvPr id="1047" name="Group 1046"/>
          <p:cNvGrpSpPr/>
          <p:nvPr/>
        </p:nvGrpSpPr>
        <p:grpSpPr>
          <a:xfrm>
            <a:off x="5669988" y="2309836"/>
            <a:ext cx="801273" cy="831086"/>
            <a:chOff x="3077246" y="3503664"/>
            <a:chExt cx="801273" cy="831086"/>
          </a:xfrm>
        </p:grpSpPr>
        <p:pic>
          <p:nvPicPr>
            <p:cNvPr id="1045" name="Picture 1044"/>
            <p:cNvPicPr>
              <a:picLocks noChangeAspect="1"/>
            </p:cNvPicPr>
            <p:nvPr/>
          </p:nvPicPr>
          <p:blipFill>
            <a:blip r:embed="rId18"/>
            <a:stretch>
              <a:fillRect/>
            </a:stretch>
          </p:blipFill>
          <p:spPr>
            <a:xfrm>
              <a:off x="3090689" y="3503664"/>
              <a:ext cx="787830" cy="525220"/>
            </a:xfrm>
            <a:prstGeom prst="rect">
              <a:avLst/>
            </a:prstGeom>
          </p:spPr>
        </p:pic>
        <p:sp>
          <p:nvSpPr>
            <p:cNvPr id="1046" name="TextBox 1045"/>
            <p:cNvSpPr txBox="1"/>
            <p:nvPr/>
          </p:nvSpPr>
          <p:spPr>
            <a:xfrm>
              <a:off x="3077246" y="3965418"/>
              <a:ext cx="795411" cy="369332"/>
            </a:xfrm>
            <a:prstGeom prst="rect">
              <a:avLst/>
            </a:prstGeom>
            <a:noFill/>
          </p:spPr>
          <p:txBody>
            <a:bodyPr wrap="none" rtlCol="0">
              <a:spAutoFit/>
            </a:bodyPr>
            <a:lstStyle/>
            <a:p>
              <a:r>
                <a:rPr lang="en-US"/>
                <a:t>Ghana</a:t>
              </a:r>
            </a:p>
          </p:txBody>
        </p:sp>
      </p:grpSp>
      <p:grpSp>
        <p:nvGrpSpPr>
          <p:cNvPr id="1050" name="Group 1049"/>
          <p:cNvGrpSpPr/>
          <p:nvPr/>
        </p:nvGrpSpPr>
        <p:grpSpPr>
          <a:xfrm>
            <a:off x="2511054" y="3479926"/>
            <a:ext cx="798575" cy="831611"/>
            <a:chOff x="4045221" y="3496501"/>
            <a:chExt cx="798575" cy="831611"/>
          </a:xfrm>
        </p:grpSpPr>
        <p:pic>
          <p:nvPicPr>
            <p:cNvPr id="1048" name="Picture 1047"/>
            <p:cNvPicPr>
              <a:picLocks noChangeAspect="1"/>
            </p:cNvPicPr>
            <p:nvPr/>
          </p:nvPicPr>
          <p:blipFill>
            <a:blip r:embed="rId19"/>
            <a:stretch>
              <a:fillRect/>
            </a:stretch>
          </p:blipFill>
          <p:spPr>
            <a:xfrm>
              <a:off x="4045221" y="3496501"/>
              <a:ext cx="798575" cy="532383"/>
            </a:xfrm>
            <a:prstGeom prst="rect">
              <a:avLst/>
            </a:prstGeom>
          </p:spPr>
        </p:pic>
        <p:sp>
          <p:nvSpPr>
            <p:cNvPr id="1049" name="TextBox 1048"/>
            <p:cNvSpPr txBox="1"/>
            <p:nvPr/>
          </p:nvSpPr>
          <p:spPr>
            <a:xfrm>
              <a:off x="4100575" y="3958780"/>
              <a:ext cx="649537" cy="369332"/>
            </a:xfrm>
            <a:prstGeom prst="rect">
              <a:avLst/>
            </a:prstGeom>
            <a:noFill/>
          </p:spPr>
          <p:txBody>
            <a:bodyPr wrap="none" rtlCol="0">
              <a:spAutoFit/>
            </a:bodyPr>
            <a:lstStyle/>
            <a:p>
              <a:r>
                <a:rPr lang="en-US"/>
                <a:t>India</a:t>
              </a:r>
            </a:p>
          </p:txBody>
        </p:sp>
      </p:grpSp>
      <p:grpSp>
        <p:nvGrpSpPr>
          <p:cNvPr id="1053" name="Group 1052"/>
          <p:cNvGrpSpPr/>
          <p:nvPr/>
        </p:nvGrpSpPr>
        <p:grpSpPr>
          <a:xfrm>
            <a:off x="6735040" y="3422259"/>
            <a:ext cx="852487" cy="897978"/>
            <a:chOff x="5065852" y="3503663"/>
            <a:chExt cx="852798" cy="806952"/>
          </a:xfrm>
        </p:grpSpPr>
        <p:pic>
          <p:nvPicPr>
            <p:cNvPr id="1051" name="Picture 1050"/>
            <p:cNvPicPr>
              <a:picLocks noChangeAspect="1"/>
            </p:cNvPicPr>
            <p:nvPr/>
          </p:nvPicPr>
          <p:blipFill>
            <a:blip r:embed="rId20"/>
            <a:stretch>
              <a:fillRect/>
            </a:stretch>
          </p:blipFill>
          <p:spPr>
            <a:xfrm flipH="1">
              <a:off x="5099538" y="3503663"/>
              <a:ext cx="777644" cy="528399"/>
            </a:xfrm>
            <a:prstGeom prst="rect">
              <a:avLst/>
            </a:prstGeom>
          </p:spPr>
        </p:pic>
        <p:sp>
          <p:nvSpPr>
            <p:cNvPr id="1052" name="TextBox 1051"/>
            <p:cNvSpPr txBox="1"/>
            <p:nvPr/>
          </p:nvSpPr>
          <p:spPr>
            <a:xfrm>
              <a:off x="5065852" y="3941283"/>
              <a:ext cx="852798" cy="369332"/>
            </a:xfrm>
            <a:prstGeom prst="rect">
              <a:avLst/>
            </a:prstGeom>
            <a:noFill/>
          </p:spPr>
          <p:txBody>
            <a:bodyPr wrap="none" rtlCol="0">
              <a:spAutoFit/>
            </a:bodyPr>
            <a:lstStyle/>
            <a:p>
              <a:r>
                <a:rPr lang="en-US"/>
                <a:t>Nigeria</a:t>
              </a:r>
            </a:p>
          </p:txBody>
        </p:sp>
      </p:grpSp>
      <p:pic>
        <p:nvPicPr>
          <p:cNvPr id="17" name="Picture 16" descr="A picture containing company name&#10;&#10;Description automatically generated">
            <a:extLst>
              <a:ext uri="{FF2B5EF4-FFF2-40B4-BE49-F238E27FC236}">
                <a16:creationId xmlns:a16="http://schemas.microsoft.com/office/drawing/2014/main" id="{841921B9-53AF-BEC6-F361-5D7E440232E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2994" y="1816670"/>
            <a:ext cx="8049037" cy="4492156"/>
          </a:xfrm>
          <a:prstGeom prst="rect">
            <a:avLst/>
          </a:prstGeom>
        </p:spPr>
      </p:pic>
    </p:spTree>
    <p:extLst>
      <p:ext uri="{BB962C8B-B14F-4D97-AF65-F5344CB8AC3E}">
        <p14:creationId xmlns:p14="http://schemas.microsoft.com/office/powerpoint/2010/main" val="1913060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658" b="15646"/>
          <a:stretch/>
        </p:blipFill>
        <p:spPr>
          <a:xfrm>
            <a:off x="0" y="0"/>
            <a:ext cx="9144000" cy="4152973"/>
          </a:xfrm>
          <a:prstGeom prst="rect">
            <a:avLst/>
          </a:prstGeom>
        </p:spPr>
      </p:pic>
      <p:sp>
        <p:nvSpPr>
          <p:cNvPr id="2" name="Title 1"/>
          <p:cNvSpPr>
            <a:spLocks noGrp="1"/>
          </p:cNvSpPr>
          <p:nvPr>
            <p:ph type="title"/>
          </p:nvPr>
        </p:nvSpPr>
        <p:spPr>
          <a:xfrm>
            <a:off x="0" y="4152973"/>
            <a:ext cx="9144000" cy="683399"/>
          </a:xfrm>
        </p:spPr>
        <p:txBody>
          <a:bodyPr>
            <a:normAutofit/>
          </a:bodyPr>
          <a:lstStyle/>
          <a:p>
            <a:r>
              <a:rPr lang="en-US" sz="3600">
                <a:solidFill>
                  <a:srgbClr val="00607B"/>
                </a:solidFill>
              </a:rPr>
              <a:t>Process Overview</a:t>
            </a:r>
          </a:p>
        </p:txBody>
      </p:sp>
      <p:sp>
        <p:nvSpPr>
          <p:cNvPr id="7" name="Rectangle 6"/>
          <p:cNvSpPr/>
          <p:nvPr/>
        </p:nvSpPr>
        <p:spPr>
          <a:xfrm>
            <a:off x="764352" y="4861426"/>
            <a:ext cx="4572000" cy="1677382"/>
          </a:xfrm>
          <a:prstGeom prst="rect">
            <a:avLst/>
          </a:prstGeom>
        </p:spPr>
        <p:txBody>
          <a:bodyPr>
            <a:spAutoFit/>
          </a:bodyPr>
          <a:lstStyle/>
          <a:p>
            <a:pPr marL="285750" indent="-285750">
              <a:spcAft>
                <a:spcPts val="600"/>
              </a:spcAft>
              <a:buFont typeface="Arial" panose="020B0604020202020204" pitchFamily="34" charset="0"/>
              <a:buChar char="•"/>
            </a:pPr>
            <a:r>
              <a:rPr lang="en-US" sz="2200">
                <a:solidFill>
                  <a:srgbClr val="00607B"/>
                </a:solidFill>
              </a:rPr>
              <a:t>Select Country</a:t>
            </a:r>
          </a:p>
          <a:p>
            <a:pPr marL="285750" indent="-285750">
              <a:spcAft>
                <a:spcPts val="600"/>
              </a:spcAft>
              <a:buFont typeface="Arial" panose="020B0604020202020204" pitchFamily="34" charset="0"/>
              <a:buChar char="•"/>
            </a:pPr>
            <a:r>
              <a:rPr lang="en-US" sz="2200">
                <a:solidFill>
                  <a:srgbClr val="00607B"/>
                </a:solidFill>
              </a:rPr>
              <a:t>Complete Required Documentation</a:t>
            </a:r>
          </a:p>
          <a:p>
            <a:pPr marL="285750" indent="-285750">
              <a:spcAft>
                <a:spcPts val="600"/>
              </a:spcAft>
              <a:buFont typeface="Arial" panose="020B0604020202020204" pitchFamily="34" charset="0"/>
              <a:buChar char="•"/>
            </a:pPr>
            <a:r>
              <a:rPr lang="en-US" sz="2200">
                <a:solidFill>
                  <a:srgbClr val="00607B"/>
                </a:solidFill>
              </a:rPr>
              <a:t>Country Referral of Child</a:t>
            </a:r>
          </a:p>
          <a:p>
            <a:pPr marL="285750" indent="-285750">
              <a:spcAft>
                <a:spcPts val="600"/>
              </a:spcAft>
              <a:buFont typeface="Arial" panose="020B0604020202020204" pitchFamily="34" charset="0"/>
              <a:buChar char="•"/>
            </a:pPr>
            <a:r>
              <a:rPr lang="en-US" sz="2200">
                <a:solidFill>
                  <a:srgbClr val="00607B"/>
                </a:solidFill>
              </a:rPr>
              <a:t>Travel Schedule Determined</a:t>
            </a:r>
          </a:p>
        </p:txBody>
      </p:sp>
      <p:sp>
        <p:nvSpPr>
          <p:cNvPr id="9" name="Rectangle 8"/>
          <p:cNvSpPr/>
          <p:nvPr/>
        </p:nvSpPr>
        <p:spPr>
          <a:xfrm>
            <a:off x="5483186" y="4861426"/>
            <a:ext cx="4572000" cy="1785104"/>
          </a:xfrm>
          <a:prstGeom prst="rect">
            <a:avLst/>
          </a:prstGeom>
        </p:spPr>
        <p:txBody>
          <a:bodyPr>
            <a:spAutoFit/>
          </a:bodyPr>
          <a:lstStyle/>
          <a:p>
            <a:pPr marL="285750" indent="-285750">
              <a:buFont typeface="Arial" panose="020B0604020202020204" pitchFamily="34" charset="0"/>
              <a:buChar char="•"/>
            </a:pPr>
            <a:r>
              <a:rPr lang="en-US" sz="2200">
                <a:solidFill>
                  <a:srgbClr val="00607B"/>
                </a:solidFill>
              </a:rPr>
              <a:t>Finalization</a:t>
            </a:r>
          </a:p>
          <a:p>
            <a:pPr lvl="1"/>
            <a:r>
              <a:rPr lang="en-US" sz="2200">
                <a:solidFill>
                  <a:srgbClr val="00607B"/>
                </a:solidFill>
              </a:rPr>
              <a:t>- Immigration</a:t>
            </a:r>
          </a:p>
          <a:p>
            <a:pPr lvl="1"/>
            <a:r>
              <a:rPr lang="en-US" sz="2200">
                <a:solidFill>
                  <a:srgbClr val="00607B"/>
                </a:solidFill>
              </a:rPr>
              <a:t>- Guardianship</a:t>
            </a:r>
          </a:p>
          <a:p>
            <a:pPr lvl="1"/>
            <a:r>
              <a:rPr lang="en-US" sz="2200">
                <a:solidFill>
                  <a:srgbClr val="00607B"/>
                </a:solidFill>
              </a:rPr>
              <a:t>- Re-adopt</a:t>
            </a:r>
          </a:p>
          <a:p>
            <a:pPr marL="285750" indent="-285750">
              <a:spcAft>
                <a:spcPts val="600"/>
              </a:spcAft>
              <a:buFont typeface="Arial" panose="020B0604020202020204" pitchFamily="34" charset="0"/>
              <a:buChar char="•"/>
            </a:pPr>
            <a:r>
              <a:rPr lang="en-US" sz="2200">
                <a:solidFill>
                  <a:srgbClr val="00607B"/>
                </a:solidFill>
              </a:rPr>
              <a:t>Post Adoption Reports</a:t>
            </a:r>
          </a:p>
        </p:txBody>
      </p:sp>
    </p:spTree>
    <p:extLst>
      <p:ext uri="{BB962C8B-B14F-4D97-AF65-F5344CB8AC3E}">
        <p14:creationId xmlns:p14="http://schemas.microsoft.com/office/powerpoint/2010/main" val="77078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6132" b="9085"/>
          <a:stretch/>
        </p:blipFill>
        <p:spPr>
          <a:xfrm>
            <a:off x="0" y="2327564"/>
            <a:ext cx="9144000" cy="4560124"/>
          </a:xfrm>
          <a:prstGeom prst="rect">
            <a:avLst/>
          </a:prstGeom>
        </p:spPr>
      </p:pic>
      <p:sp>
        <p:nvSpPr>
          <p:cNvPr id="10" name="Rectangle 9"/>
          <p:cNvSpPr/>
          <p:nvPr/>
        </p:nvSpPr>
        <p:spPr>
          <a:xfrm>
            <a:off x="1805049" y="5835423"/>
            <a:ext cx="5403273" cy="881743"/>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p:cNvSpPr txBox="1">
            <a:spLocks/>
          </p:cNvSpPr>
          <p:nvPr/>
        </p:nvSpPr>
        <p:spPr>
          <a:xfrm>
            <a:off x="762000" y="5791200"/>
            <a:ext cx="7772400" cy="1500187"/>
          </a:xfrm>
          <a:prstGeom prst="rect">
            <a:avLst/>
          </a:prstGeom>
        </p:spPr>
        <p:txBody>
          <a:bodyPr vert="horz" lIns="91440" tIns="45720" rIns="91440" bIns="45720" rtlCol="0">
            <a:normAutofit/>
          </a:bodyPr>
          <a:lstStyle>
            <a:lvl1pPr marL="0" indent="0" algn="just" defTabSz="914400" rtl="0" eaLnBrk="1" latinLnBrk="0" hangingPunct="1">
              <a:spcBef>
                <a:spcPct val="20000"/>
              </a:spcBef>
              <a:buSzPct val="75000"/>
              <a:buFontTx/>
              <a:buNone/>
              <a:defRPr sz="3200" kern="1200">
                <a:solidFill>
                  <a:schemeClr val="bg1">
                    <a:lumMod val="50000"/>
                  </a:schemeClr>
                </a:solidFill>
                <a:latin typeface="+mn-lt"/>
                <a:ea typeface="+mn-ea"/>
                <a:cs typeface="+mn-cs"/>
              </a:defRPr>
            </a:lvl1pPr>
            <a:lvl2pPr marL="742950" indent="-285750" algn="l" defTabSz="914400" rtl="0" eaLnBrk="1" latinLnBrk="0" hangingPunct="1">
              <a:spcBef>
                <a:spcPct val="20000"/>
              </a:spcBef>
              <a:buSzPct val="75000"/>
              <a:buFont typeface="Courier New" pitchFamily="49" charset="0"/>
              <a:buChar char="o"/>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5">
                    <a:lumMod val="75000"/>
                  </a:schemeClr>
                </a:solidFill>
                <a:latin typeface="+mn-lt"/>
                <a:ea typeface="+mn-ea"/>
                <a:cs typeface="+mn-cs"/>
              </a:defRPr>
            </a:lvl3pPr>
            <a:lvl4pPr marL="1600200" indent="-228600" algn="l" defTabSz="914400" rtl="0" eaLnBrk="1" latinLnBrk="0" hangingPunct="1">
              <a:spcBef>
                <a:spcPct val="20000"/>
              </a:spcBef>
              <a:buSzPct val="75000"/>
              <a:buFont typeface="Wingdings" pitchFamily="2" charset="2"/>
              <a:buChar char="§"/>
              <a:defRPr sz="2000" kern="1200">
                <a:solidFill>
                  <a:schemeClr val="accent2">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5">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i="1">
                <a:solidFill>
                  <a:srgbClr val="00607B"/>
                </a:solidFill>
              </a:rPr>
              <a:t>Already in Your Heart</a:t>
            </a:r>
          </a:p>
        </p:txBody>
      </p:sp>
      <p:sp>
        <p:nvSpPr>
          <p:cNvPr id="8" name="Title 1"/>
          <p:cNvSpPr txBox="1">
            <a:spLocks/>
          </p:cNvSpPr>
          <p:nvPr/>
        </p:nvSpPr>
        <p:spPr>
          <a:xfrm>
            <a:off x="533400" y="6096000"/>
            <a:ext cx="7772400" cy="1362075"/>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6000" b="1" i="1" kern="1200" cap="all">
                <a:solidFill>
                  <a:schemeClr val="accent4">
                    <a:lumMod val="50000"/>
                  </a:schemeClr>
                </a:solidFill>
                <a:latin typeface="+mn-lt"/>
                <a:ea typeface="+mj-ea"/>
                <a:cs typeface="Times New Roman" pitchFamily="18" charset="0"/>
              </a:defRPr>
            </a:lvl1pPr>
          </a:lstStyle>
          <a:p>
            <a:r>
              <a:rPr lang="en-US" sz="4300">
                <a:solidFill>
                  <a:srgbClr val="002060"/>
                </a:solidFill>
              </a:rPr>
              <a:t> </a:t>
            </a:r>
            <a:r>
              <a:rPr lang="en-US" sz="4300">
                <a:solidFill>
                  <a:srgbClr val="00607B"/>
                </a:solidFill>
              </a:rPr>
              <a:t>Domestic Adoption </a:t>
            </a:r>
          </a:p>
        </p:txBody>
      </p:sp>
    </p:spTree>
    <p:extLst>
      <p:ext uri="{BB962C8B-B14F-4D97-AF65-F5344CB8AC3E}">
        <p14:creationId xmlns:p14="http://schemas.microsoft.com/office/powerpoint/2010/main" val="304453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8029"/>
          <a:stretch/>
        </p:blipFill>
        <p:spPr>
          <a:xfrm>
            <a:off x="0" y="0"/>
            <a:ext cx="9144000" cy="6858000"/>
          </a:xfrm>
          <a:prstGeom prst="rect">
            <a:avLst/>
          </a:prstGeom>
        </p:spPr>
      </p:pic>
      <p:sp>
        <p:nvSpPr>
          <p:cNvPr id="2" name="Title 1"/>
          <p:cNvSpPr>
            <a:spLocks noGrp="1"/>
          </p:cNvSpPr>
          <p:nvPr>
            <p:ph type="title"/>
          </p:nvPr>
        </p:nvSpPr>
        <p:spPr>
          <a:xfrm>
            <a:off x="177140" y="247402"/>
            <a:ext cx="4062351" cy="1143000"/>
          </a:xfrm>
        </p:spPr>
        <p:txBody>
          <a:bodyPr>
            <a:noAutofit/>
          </a:bodyPr>
          <a:lstStyle/>
          <a:p>
            <a:r>
              <a:rPr lang="en-US" sz="3600">
                <a:ea typeface="+mn-ea"/>
                <a:cs typeface="+mn-cs"/>
              </a:rPr>
              <a:t>What is Domestic Adoption?</a:t>
            </a:r>
          </a:p>
        </p:txBody>
      </p:sp>
      <p:sp>
        <p:nvSpPr>
          <p:cNvPr id="4" name="Rectangle 3"/>
          <p:cNvSpPr/>
          <p:nvPr/>
        </p:nvSpPr>
        <p:spPr>
          <a:xfrm>
            <a:off x="261257" y="1514542"/>
            <a:ext cx="3716977" cy="4462760"/>
          </a:xfrm>
          <a:prstGeom prst="rect">
            <a:avLst/>
          </a:prstGeom>
        </p:spPr>
        <p:txBody>
          <a:bodyPr wrap="square">
            <a:spAutoFit/>
          </a:bodyPr>
          <a:lstStyle/>
          <a:p>
            <a:pPr marL="342900" lvl="0" indent="-342900">
              <a:spcAft>
                <a:spcPts val="1200"/>
              </a:spcAft>
              <a:buFont typeface="Arial" panose="020B0604020202020204" pitchFamily="34" charset="0"/>
              <a:buChar char="•"/>
            </a:pPr>
            <a:r>
              <a:rPr lang="en-US" sz="2400"/>
              <a:t>An adoption plan for birth parents faced with an unplanned pregnancy.</a:t>
            </a:r>
          </a:p>
          <a:p>
            <a:pPr marL="342900" indent="-342900">
              <a:spcAft>
                <a:spcPts val="1200"/>
              </a:spcAft>
              <a:buFont typeface="Arial" panose="020B0604020202020204" pitchFamily="34" charset="0"/>
              <a:buChar char="•"/>
            </a:pPr>
            <a:r>
              <a:rPr lang="en-US" sz="2400"/>
              <a:t>It is a choice made by the birth parents – most often the birth mother.</a:t>
            </a:r>
          </a:p>
          <a:p>
            <a:pPr marL="342900" indent="-342900">
              <a:spcAft>
                <a:spcPts val="1200"/>
              </a:spcAft>
              <a:buFont typeface="Arial" panose="020B0604020202020204" pitchFamily="34" charset="0"/>
              <a:buChar char="•"/>
            </a:pPr>
            <a:r>
              <a:rPr lang="en-US" sz="2400"/>
              <a:t>It is irrevocable once an adoption is finalized.  </a:t>
            </a:r>
          </a:p>
          <a:p>
            <a:endParaRPr lang="en-US" sz="3200"/>
          </a:p>
          <a:p>
            <a:pPr lvl="0"/>
            <a:endParaRPr lang="en-US" sz="3000">
              <a:solidFill>
                <a:srgbClr val="010000"/>
              </a:solidFill>
            </a:endParaRPr>
          </a:p>
        </p:txBody>
      </p:sp>
    </p:spTree>
    <p:extLst>
      <p:ext uri="{BB962C8B-B14F-4D97-AF65-F5344CB8AC3E}">
        <p14:creationId xmlns:p14="http://schemas.microsoft.com/office/powerpoint/2010/main" val="342195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0" y="4292819"/>
            <a:ext cx="9144000" cy="556608"/>
          </a:xfrm>
        </p:spPr>
        <p:txBody>
          <a:bodyPr>
            <a:noAutofit/>
          </a:bodyPr>
          <a:lstStyle/>
          <a:p>
            <a:r>
              <a:rPr lang="en-US" sz="2800">
                <a:latin typeface="Antique Olive Roman" pitchFamily="34" charset="0"/>
                <a:ea typeface="+mn-ea"/>
                <a:cs typeface="+mn-cs"/>
              </a:rPr>
              <a:t>Deciding if You Are Right for Domestic Adoption </a:t>
            </a:r>
          </a:p>
        </p:txBody>
      </p:sp>
      <p:sp>
        <p:nvSpPr>
          <p:cNvPr id="7" name="Rectangle 6"/>
          <p:cNvSpPr/>
          <p:nvPr/>
        </p:nvSpPr>
        <p:spPr>
          <a:xfrm>
            <a:off x="443248" y="4916222"/>
            <a:ext cx="8858518" cy="2693045"/>
          </a:xfrm>
          <a:prstGeom prst="rect">
            <a:avLst/>
          </a:prstGeom>
        </p:spPr>
        <p:txBody>
          <a:bodyPr wrap="square">
            <a:spAutoFit/>
          </a:bodyPr>
          <a:lstStyle/>
          <a:p>
            <a:pPr marL="342900" lvl="0" indent="-342900">
              <a:spcAft>
                <a:spcPts val="600"/>
              </a:spcAft>
              <a:buFont typeface="Wingdings" panose="05000000000000000000" pitchFamily="2" charset="2"/>
              <a:buChar char="q"/>
            </a:pPr>
            <a:r>
              <a:rPr lang="en-US" sz="2400"/>
              <a:t>Are you open to a relationship with the birth parents?</a:t>
            </a:r>
          </a:p>
          <a:p>
            <a:pPr marL="342900" lvl="0" indent="-342900">
              <a:spcAft>
                <a:spcPts val="600"/>
              </a:spcAft>
              <a:buFont typeface="Wingdings" panose="05000000000000000000" pitchFamily="2" charset="2"/>
              <a:buChar char="q"/>
            </a:pPr>
            <a:r>
              <a:rPr lang="en-US" sz="2400"/>
              <a:t>Do you desire to adopt a newborn infant?</a:t>
            </a:r>
          </a:p>
          <a:p>
            <a:pPr marL="342900" lvl="0" indent="-342900">
              <a:spcAft>
                <a:spcPts val="600"/>
              </a:spcAft>
              <a:buFont typeface="Wingdings" panose="05000000000000000000" pitchFamily="2" charset="2"/>
              <a:buChar char="q"/>
            </a:pPr>
            <a:r>
              <a:rPr lang="en-US" sz="2400"/>
              <a:t>Do you understand that birth parents can change his/her mind(s)?  </a:t>
            </a:r>
          </a:p>
          <a:p>
            <a:pPr marL="342900" lvl="0" indent="-342900">
              <a:spcAft>
                <a:spcPts val="600"/>
              </a:spcAft>
              <a:buFont typeface="Wingdings" panose="05000000000000000000" pitchFamily="2" charset="2"/>
              <a:buChar char="q"/>
            </a:pPr>
            <a:r>
              <a:rPr lang="en-US" sz="2400"/>
              <a:t>Do you understand that there are potential legal risks?</a:t>
            </a:r>
          </a:p>
          <a:p>
            <a:pPr lvl="1"/>
            <a:endParaRPr lang="en-US" sz="1700"/>
          </a:p>
          <a:p>
            <a:pPr lvl="1"/>
            <a:endParaRPr lang="en-US"/>
          </a:p>
          <a:p>
            <a:pPr lvl="1"/>
            <a:endParaRPr lang="en-US"/>
          </a:p>
        </p:txBody>
      </p:sp>
      <p:pic>
        <p:nvPicPr>
          <p:cNvPr id="4" name="Picture 7" descr="4.jpg"/>
          <p:cNvPicPr>
            <a:picLocks noChangeAspect="1"/>
          </p:cNvPicPr>
          <p:nvPr/>
        </p:nvPicPr>
        <p:blipFill rotWithShape="1">
          <a:blip r:embed="rId3"/>
          <a:srcRect t="4762" b="10980"/>
          <a:stretch/>
        </p:blipFill>
        <p:spPr>
          <a:xfrm>
            <a:off x="-62143" y="-42863"/>
            <a:ext cx="9223252" cy="4397554"/>
          </a:xfrm>
          <a:prstGeom prst="rect">
            <a:avLst/>
          </a:prstGeom>
        </p:spPr>
      </p:pic>
    </p:spTree>
    <p:extLst>
      <p:ext uri="{BB962C8B-B14F-4D97-AF65-F5344CB8AC3E}">
        <p14:creationId xmlns:p14="http://schemas.microsoft.com/office/powerpoint/2010/main" val="4247601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t="13850" r="196" b="15174"/>
          <a:stretch/>
        </p:blipFill>
        <p:spPr>
          <a:xfrm>
            <a:off x="-4" y="0"/>
            <a:ext cx="9144003" cy="4430332"/>
          </a:xfrm>
          <a:prstGeom prst="rect">
            <a:avLst/>
          </a:prstGeom>
        </p:spPr>
      </p:pic>
      <p:sp>
        <p:nvSpPr>
          <p:cNvPr id="2" name="Title 1"/>
          <p:cNvSpPr>
            <a:spLocks noGrp="1"/>
          </p:cNvSpPr>
          <p:nvPr>
            <p:ph type="title"/>
          </p:nvPr>
        </p:nvSpPr>
        <p:spPr>
          <a:xfrm>
            <a:off x="1747230" y="4246666"/>
            <a:ext cx="5637727" cy="820457"/>
          </a:xfrm>
        </p:spPr>
        <p:txBody>
          <a:bodyPr>
            <a:normAutofit/>
          </a:bodyPr>
          <a:lstStyle/>
          <a:p>
            <a:r>
              <a:rPr lang="en-US" sz="3200"/>
              <a:t>Understanding the Process</a:t>
            </a:r>
          </a:p>
        </p:txBody>
      </p:sp>
      <p:sp>
        <p:nvSpPr>
          <p:cNvPr id="7" name="Rectangle 6"/>
          <p:cNvSpPr/>
          <p:nvPr/>
        </p:nvSpPr>
        <p:spPr>
          <a:xfrm>
            <a:off x="451294" y="4883457"/>
            <a:ext cx="8332097" cy="2292935"/>
          </a:xfrm>
          <a:prstGeom prst="rect">
            <a:avLst/>
          </a:prstGeom>
        </p:spPr>
        <p:txBody>
          <a:bodyPr wrap="square" anchor="t">
            <a:spAutoFit/>
          </a:bodyPr>
          <a:lstStyle/>
          <a:p>
            <a:pPr marL="342900" lvl="0" indent="-342900">
              <a:spcAft>
                <a:spcPts val="600"/>
              </a:spcAft>
              <a:buFont typeface="Arial" panose="020B0604020202020204" pitchFamily="34" charset="0"/>
              <a:buChar char="•"/>
            </a:pPr>
            <a:r>
              <a:rPr lang="en-US" sz="2200" b="1"/>
              <a:t>Available Children: </a:t>
            </a:r>
            <a:r>
              <a:rPr lang="en-US" sz="2200"/>
              <a:t>The birth mother chooses the adoptive family.</a:t>
            </a:r>
          </a:p>
          <a:p>
            <a:pPr marL="342900" indent="-342900">
              <a:spcAft>
                <a:spcPts val="600"/>
              </a:spcAft>
              <a:buFont typeface="Arial" panose="020B0604020202020204" pitchFamily="34" charset="0"/>
              <a:buChar char="•"/>
            </a:pPr>
            <a:r>
              <a:rPr lang="en-US" sz="2200" b="1"/>
              <a:t>Understanding the Cost: </a:t>
            </a:r>
            <a:r>
              <a:rPr lang="en-US" sz="2200"/>
              <a:t>Financial assistance may be available including the IRS Adoption tax credit.</a:t>
            </a:r>
          </a:p>
          <a:p>
            <a:pPr marL="342900" indent="-342900">
              <a:spcAft>
                <a:spcPts val="600"/>
              </a:spcAft>
              <a:buFont typeface="Arial" panose="020B0604020202020204" pitchFamily="34" charset="0"/>
              <a:buChar char="•"/>
            </a:pPr>
            <a:r>
              <a:rPr lang="en-US" sz="2200" b="1"/>
              <a:t>Understanding the Risks: </a:t>
            </a:r>
            <a:r>
              <a:rPr lang="en-US" sz="2200"/>
              <a:t>The birth parents may have been abusing substances. They can change their mind.</a:t>
            </a:r>
          </a:p>
          <a:p>
            <a:pPr lvl="0"/>
            <a:endParaRPr lang="en-US"/>
          </a:p>
        </p:txBody>
      </p:sp>
    </p:spTree>
    <p:extLst>
      <p:ext uri="{BB962C8B-B14F-4D97-AF65-F5344CB8AC3E}">
        <p14:creationId xmlns:p14="http://schemas.microsoft.com/office/powerpoint/2010/main" val="2010206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4838700" y="209550"/>
            <a:ext cx="4114800" cy="1143000"/>
          </a:xfrm>
        </p:spPr>
        <p:txBody>
          <a:bodyPr>
            <a:normAutofit/>
          </a:bodyPr>
          <a:lstStyle/>
          <a:p>
            <a:r>
              <a:rPr lang="en-US" sz="3600"/>
              <a:t>Time for a Baby!</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4648200" cy="6858000"/>
          </a:xfrm>
          <a:prstGeom prst="rect">
            <a:avLst/>
          </a:prstGeom>
        </p:spPr>
      </p:pic>
      <p:sp>
        <p:nvSpPr>
          <p:cNvPr id="2" name="Rectangle 1"/>
          <p:cNvSpPr/>
          <p:nvPr/>
        </p:nvSpPr>
        <p:spPr>
          <a:xfrm>
            <a:off x="4721582" y="1352550"/>
            <a:ext cx="4349035" cy="5027017"/>
          </a:xfrm>
          <a:prstGeom prst="rect">
            <a:avLst/>
          </a:prstGeom>
        </p:spPr>
        <p:txBody>
          <a:bodyPr wrap="square">
            <a:spAutoFit/>
          </a:bodyPr>
          <a:lstStyle/>
          <a:p>
            <a:pPr marL="285750" lvl="0" indent="-285750">
              <a:spcAft>
                <a:spcPts val="800"/>
              </a:spcAft>
              <a:buFont typeface="Arial" panose="020B0604020202020204" pitchFamily="34" charset="0"/>
              <a:buChar char="•"/>
            </a:pPr>
            <a:r>
              <a:rPr lang="en-US" sz="2100"/>
              <a:t>Nightlight contacts adopting families when their birth mom goes into labor.</a:t>
            </a:r>
          </a:p>
          <a:p>
            <a:pPr marL="285750" indent="-285750">
              <a:spcAft>
                <a:spcPts val="800"/>
              </a:spcAft>
              <a:buFont typeface="Arial" panose="020B0604020202020204" pitchFamily="34" charset="0"/>
              <a:buChar char="•"/>
            </a:pPr>
            <a:r>
              <a:rPr lang="en-US" sz="2100"/>
              <a:t>The birth mother may request the adopting parents be at the hospital or even in the delivery room. </a:t>
            </a:r>
          </a:p>
          <a:p>
            <a:pPr marL="285750" indent="-285750">
              <a:spcAft>
                <a:spcPts val="800"/>
              </a:spcAft>
              <a:buFont typeface="Arial" panose="020B0604020202020204" pitchFamily="34" charset="0"/>
              <a:buChar char="•"/>
            </a:pPr>
            <a:r>
              <a:rPr lang="en-US" sz="2100"/>
              <a:t>The birth mother may or may not wish to interact with the baby.</a:t>
            </a:r>
          </a:p>
          <a:p>
            <a:pPr marL="285750" indent="-285750">
              <a:spcAft>
                <a:spcPts val="800"/>
              </a:spcAft>
              <a:buFont typeface="Arial" panose="020B0604020202020204" pitchFamily="34" charset="0"/>
              <a:buChar char="•"/>
            </a:pPr>
            <a:r>
              <a:rPr lang="en-US" sz="2100"/>
              <a:t>The adoptive family usually holds and feeds the baby.</a:t>
            </a:r>
          </a:p>
          <a:p>
            <a:pPr marL="285750" indent="-285750">
              <a:spcAft>
                <a:spcPts val="800"/>
              </a:spcAft>
              <a:buFont typeface="Arial" panose="020B0604020202020204" pitchFamily="34" charset="0"/>
              <a:buChar char="•"/>
            </a:pPr>
            <a:r>
              <a:rPr lang="en-US" sz="2100"/>
              <a:t>Relinquishment documents are signed (most states</a:t>
            </a:r>
            <a:r>
              <a:rPr lang="en-US" sz="2100">
                <a:solidFill>
                  <a:srgbClr val="00607B"/>
                </a:solidFill>
              </a:rPr>
              <a:t>) </a:t>
            </a:r>
            <a:r>
              <a:rPr lang="en-US" sz="2100" i="1">
                <a:solidFill>
                  <a:srgbClr val="00607B"/>
                </a:solidFill>
              </a:rPr>
              <a:t>The timing and way in which relinquishments take place depends on state law.</a:t>
            </a:r>
            <a:endParaRPr lang="en-US" sz="2100"/>
          </a:p>
        </p:txBody>
      </p:sp>
    </p:spTree>
    <p:extLst>
      <p:ext uri="{BB962C8B-B14F-4D97-AF65-F5344CB8AC3E}">
        <p14:creationId xmlns:p14="http://schemas.microsoft.com/office/powerpoint/2010/main" val="3988931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0907" b="7298"/>
          <a:stretch/>
        </p:blipFill>
        <p:spPr>
          <a:xfrm>
            <a:off x="0" y="0"/>
            <a:ext cx="9144000" cy="4146997"/>
          </a:xfrm>
          <a:prstGeom prst="rect">
            <a:avLst/>
          </a:prstGeom>
        </p:spPr>
      </p:pic>
      <p:sp>
        <p:nvSpPr>
          <p:cNvPr id="5" name="Title 4"/>
          <p:cNvSpPr>
            <a:spLocks noGrp="1"/>
          </p:cNvSpPr>
          <p:nvPr>
            <p:ph type="title"/>
          </p:nvPr>
        </p:nvSpPr>
        <p:spPr>
          <a:xfrm>
            <a:off x="412124" y="4028658"/>
            <a:ext cx="8345510" cy="783669"/>
          </a:xfrm>
        </p:spPr>
        <p:txBody>
          <a:bodyPr>
            <a:normAutofit/>
          </a:bodyPr>
          <a:lstStyle/>
          <a:p>
            <a:r>
              <a:rPr lang="en-US" sz="3600"/>
              <a:t>Home-going and Finalization</a:t>
            </a:r>
          </a:p>
        </p:txBody>
      </p:sp>
      <p:sp>
        <p:nvSpPr>
          <p:cNvPr id="6" name="Rectangle 5"/>
          <p:cNvSpPr/>
          <p:nvPr/>
        </p:nvSpPr>
        <p:spPr>
          <a:xfrm>
            <a:off x="90152" y="4693988"/>
            <a:ext cx="8577330" cy="2092881"/>
          </a:xfrm>
          <a:prstGeom prst="rect">
            <a:avLst/>
          </a:prstGeom>
        </p:spPr>
        <p:txBody>
          <a:bodyPr wrap="square">
            <a:spAutoFit/>
          </a:bodyPr>
          <a:lstStyle/>
          <a:p>
            <a:pPr marL="342900" indent="-342900">
              <a:spcAft>
                <a:spcPts val="600"/>
              </a:spcAft>
              <a:buFont typeface="Arial" panose="020B0604020202020204" pitchFamily="34" charset="0"/>
              <a:buChar char="•"/>
            </a:pPr>
            <a:r>
              <a:rPr lang="en-US" sz="2000" dirty="0"/>
              <a:t>If the adoptive family resides in a different state than the baby's state of birth, they may have to remain in the state of birth for 7 or more days waiting for approval from state Social Services in each of the two states.</a:t>
            </a:r>
          </a:p>
          <a:p>
            <a:pPr marL="342900" indent="-342900">
              <a:spcAft>
                <a:spcPts val="600"/>
              </a:spcAft>
              <a:buFont typeface="Arial" panose="020B0604020202020204" pitchFamily="34" charset="0"/>
              <a:buChar char="•"/>
            </a:pPr>
            <a:r>
              <a:rPr lang="en-US" sz="2000" dirty="0"/>
              <a:t>The adoption is finalized either in the adoptive family’s state or in the state where the baby was born.</a:t>
            </a:r>
          </a:p>
          <a:p>
            <a:pPr marL="342900" indent="-342900">
              <a:spcAft>
                <a:spcPts val="600"/>
              </a:spcAft>
              <a:buFont typeface="Arial" panose="020B0604020202020204" pitchFamily="34" charset="0"/>
              <a:buChar char="•"/>
            </a:pPr>
            <a:r>
              <a:rPr lang="en-US" sz="2000" dirty="0"/>
              <a:t>In some instances, an attorney goes with the family to the court hearing. </a:t>
            </a:r>
            <a:endParaRPr lang="en-US" sz="2000" dirty="0">
              <a:solidFill>
                <a:srgbClr val="1F2C6D"/>
              </a:solidFill>
            </a:endParaRPr>
          </a:p>
        </p:txBody>
      </p:sp>
    </p:spTree>
    <p:extLst>
      <p:ext uri="{BB962C8B-B14F-4D97-AF65-F5344CB8AC3E}">
        <p14:creationId xmlns:p14="http://schemas.microsoft.com/office/powerpoint/2010/main" val="3898627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31209" y="233386"/>
            <a:ext cx="7772400" cy="1470025"/>
          </a:xfrm>
        </p:spPr>
        <p:txBody>
          <a:bodyPr/>
          <a:lstStyle/>
          <a:p>
            <a:r>
              <a:rPr lang="en-US" dirty="0"/>
              <a:t>Baylor University</a:t>
            </a:r>
            <a:br>
              <a:rPr lang="en-US" dirty="0"/>
            </a:br>
            <a:r>
              <a:rPr lang="en-US" dirty="0"/>
              <a:t>Adoption Assistance Program</a:t>
            </a:r>
          </a:p>
        </p:txBody>
      </p:sp>
      <p:sp>
        <p:nvSpPr>
          <p:cNvPr id="2" name="TextBox 1">
            <a:extLst>
              <a:ext uri="{FF2B5EF4-FFF2-40B4-BE49-F238E27FC236}">
                <a16:creationId xmlns:a16="http://schemas.microsoft.com/office/drawing/2014/main" id="{5E65AF80-CFAF-4CA0-A08C-A646F3A53EEE}"/>
              </a:ext>
            </a:extLst>
          </p:cNvPr>
          <p:cNvSpPr txBox="1"/>
          <p:nvPr/>
        </p:nvSpPr>
        <p:spPr>
          <a:xfrm>
            <a:off x="475850" y="2228295"/>
            <a:ext cx="7927759" cy="3416320"/>
          </a:xfrm>
          <a:prstGeom prst="rect">
            <a:avLst/>
          </a:prstGeom>
          <a:noFill/>
        </p:spPr>
        <p:txBody>
          <a:bodyPr wrap="square" rtlCol="0">
            <a:spAutoFit/>
          </a:bodyPr>
          <a:lstStyle/>
          <a:p>
            <a:r>
              <a:rPr lang="en-US" b="1" dirty="0"/>
              <a:t>What does it offer?</a:t>
            </a:r>
            <a:endParaRPr lang="en-US" dirty="0"/>
          </a:p>
          <a:p>
            <a:r>
              <a:rPr lang="en-US" sz="1400" dirty="0"/>
              <a:t>Up to $10,000 (previously $6,000) in reimbursement of Qualified Adoption Expenses that are paid or incurred in connection with the final adoption of an Eligible Child and while an Eligible Employee under the Program.</a:t>
            </a:r>
          </a:p>
          <a:p>
            <a:endParaRPr lang="en-US" sz="1400" dirty="0"/>
          </a:p>
          <a:p>
            <a:r>
              <a:rPr lang="en-US" b="1" dirty="0"/>
              <a:t>Who is eligible?</a:t>
            </a:r>
          </a:p>
          <a:p>
            <a:r>
              <a:rPr lang="en-US" sz="1400" dirty="0"/>
              <a:t>Once 12 continuous months of full-time employment with Baylor has been completed, any Full-time faculty members and post-doctoral fellows who have been appointed at .75 full-time equivalency or more per semester; and full-time regular staff members who are scheduled to work 30 or more hours per week are eligible.</a:t>
            </a:r>
          </a:p>
          <a:p>
            <a:r>
              <a:rPr lang="en-US" dirty="0"/>
              <a:t> </a:t>
            </a:r>
          </a:p>
          <a:p>
            <a:r>
              <a:rPr lang="en-US" b="1" dirty="0"/>
              <a:t>How do I find out more about this program?</a:t>
            </a:r>
          </a:p>
          <a:p>
            <a:r>
              <a:rPr lang="en-US" sz="1400" dirty="0"/>
              <a:t>Please visit </a:t>
            </a:r>
            <a:r>
              <a:rPr lang="en-US" sz="1400" dirty="0">
                <a:hlinkClick r:id="rId3"/>
              </a:rPr>
              <a:t>www.baylor.edu/hr/benefits</a:t>
            </a:r>
            <a:r>
              <a:rPr lang="en-US" sz="1400" dirty="0"/>
              <a:t> or contact us at 254-710-2000 or askHR@baylor.edu</a:t>
            </a:r>
          </a:p>
          <a:p>
            <a:endParaRPr lang="en-US" dirty="0"/>
          </a:p>
        </p:txBody>
      </p:sp>
    </p:spTree>
    <p:extLst>
      <p:ext uri="{BB962C8B-B14F-4D97-AF65-F5344CB8AC3E}">
        <p14:creationId xmlns:p14="http://schemas.microsoft.com/office/powerpoint/2010/main" val="2058427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7102"/>
          <a:stretch/>
        </p:blipFill>
        <p:spPr>
          <a:xfrm>
            <a:off x="0" y="2351314"/>
            <a:ext cx="9144000" cy="4562119"/>
          </a:xfrm>
          <a:prstGeom prst="rect">
            <a:avLst/>
          </a:prstGeom>
        </p:spPr>
      </p:pic>
      <p:sp>
        <p:nvSpPr>
          <p:cNvPr id="4" name="Rectangle 3"/>
          <p:cNvSpPr/>
          <p:nvPr/>
        </p:nvSpPr>
        <p:spPr>
          <a:xfrm>
            <a:off x="1676400" y="5878285"/>
            <a:ext cx="6096000" cy="881743"/>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3400" y="6096000"/>
            <a:ext cx="7772400" cy="1362075"/>
          </a:xfrm>
        </p:spPr>
        <p:txBody>
          <a:bodyPr>
            <a:normAutofit/>
          </a:bodyPr>
          <a:lstStyle/>
          <a:p>
            <a:pPr algn="ctr"/>
            <a:r>
              <a:rPr lang="en-US" sz="4300">
                <a:solidFill>
                  <a:srgbClr val="00607B"/>
                </a:solidFill>
              </a:rPr>
              <a:t> Embryo </a:t>
            </a:r>
            <a:r>
              <a:rPr lang="en-US" sz="4400">
                <a:solidFill>
                  <a:srgbClr val="00607B"/>
                </a:solidFill>
              </a:rPr>
              <a:t>Adoption</a:t>
            </a:r>
            <a:r>
              <a:rPr lang="en-US" sz="4300">
                <a:solidFill>
                  <a:srgbClr val="00607B"/>
                </a:solidFill>
              </a:rPr>
              <a:t> </a:t>
            </a:r>
          </a:p>
        </p:txBody>
      </p:sp>
      <p:sp>
        <p:nvSpPr>
          <p:cNvPr id="3" name="Subtitle 2"/>
          <p:cNvSpPr>
            <a:spLocks noGrp="1"/>
          </p:cNvSpPr>
          <p:nvPr>
            <p:ph type="body" idx="1"/>
          </p:nvPr>
        </p:nvSpPr>
        <p:spPr>
          <a:xfrm>
            <a:off x="838200" y="5867400"/>
            <a:ext cx="7772400" cy="609600"/>
          </a:xfrm>
        </p:spPr>
        <p:txBody>
          <a:bodyPr>
            <a:normAutofit/>
          </a:bodyPr>
          <a:lstStyle/>
          <a:p>
            <a:pPr algn="ctr"/>
            <a:r>
              <a:rPr lang="en-US" sz="2400" i="1">
                <a:solidFill>
                  <a:srgbClr val="00607B"/>
                </a:solidFill>
              </a:rPr>
              <a:t>Adoption - </a:t>
            </a:r>
            <a:r>
              <a:rPr lang="en-US" sz="2400">
                <a:solidFill>
                  <a:srgbClr val="00607B"/>
                </a:solidFill>
              </a:rPr>
              <a:t>Just 9 Months Earlier Than “Normal”</a:t>
            </a:r>
            <a:endParaRPr lang="en-US" sz="2400">
              <a:solidFill>
                <a:srgbClr val="00607B"/>
              </a:solidFill>
              <a:latin typeface="+mj-lt"/>
            </a:endParaRPr>
          </a:p>
        </p:txBody>
      </p:sp>
    </p:spTree>
    <p:extLst>
      <p:ext uri="{BB962C8B-B14F-4D97-AF65-F5344CB8AC3E}">
        <p14:creationId xmlns:p14="http://schemas.microsoft.com/office/powerpoint/2010/main" val="4009291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454" b="3363"/>
          <a:stretch/>
        </p:blipFill>
        <p:spPr>
          <a:xfrm>
            <a:off x="2137558" y="2232672"/>
            <a:ext cx="2227049" cy="2222891"/>
          </a:xfrm>
          <a:prstGeom prst="rect">
            <a:avLst/>
          </a:prstGeom>
        </p:spPr>
      </p:pic>
      <p:sp>
        <p:nvSpPr>
          <p:cNvPr id="15" name="Rectangle 14"/>
          <p:cNvSpPr/>
          <p:nvPr/>
        </p:nvSpPr>
        <p:spPr>
          <a:xfrm>
            <a:off x="-2452" y="0"/>
            <a:ext cx="9144000" cy="211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4586514"/>
            <a:ext cx="9144000" cy="2271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66713" y="434975"/>
            <a:ext cx="8640745" cy="6370638"/>
          </a:xfrm>
          <a:prstGeom prst="rect">
            <a:avLst/>
          </a:prstGeom>
          <a:noFill/>
          <a:ln>
            <a:noFill/>
          </a:ln>
        </p:spPr>
        <p:txBody>
          <a:bodyPr wrap="square" rtlCol="0">
            <a:spAutoFit/>
          </a:bodyPr>
          <a:lstStyle/>
          <a:p>
            <a:pPr algn="ctr"/>
            <a:endParaRPr lang="en-US" sz="1600" b="1">
              <a:solidFill>
                <a:srgbClr val="00607B"/>
              </a:solidFill>
              <a:latin typeface="Antique Olive Roman" pitchFamily="34" charset="0"/>
            </a:endParaRPr>
          </a:p>
          <a:p>
            <a:r>
              <a:rPr lang="en-US" sz="4800" b="1">
                <a:solidFill>
                  <a:srgbClr val="00607B"/>
                </a:solidFill>
                <a:latin typeface="Antique Olive Roman" pitchFamily="34" charset="0"/>
              </a:rPr>
              <a:t>Did You Know…</a:t>
            </a:r>
          </a:p>
          <a:p>
            <a:pPr algn="ctr"/>
            <a:endParaRPr lang="en-US" sz="4000" b="1">
              <a:solidFill>
                <a:schemeClr val="accent4">
                  <a:lumMod val="75000"/>
                </a:schemeClr>
              </a:solidFill>
              <a:latin typeface="Antique Olive Roman" pitchFamily="34" charset="0"/>
            </a:endParaRPr>
          </a:p>
          <a:p>
            <a:pPr algn="ctr"/>
            <a:endParaRPr lang="en-US" sz="3200" b="1">
              <a:solidFill>
                <a:schemeClr val="accent4">
                  <a:lumMod val="75000"/>
                </a:schemeClr>
              </a:solidFill>
              <a:latin typeface="Antique Olive Roman" pitchFamily="34" charset="0"/>
            </a:endParaRPr>
          </a:p>
          <a:p>
            <a:pPr algn="ctr"/>
            <a:r>
              <a:rPr lang="en-US" sz="3200" b="1">
                <a:solidFill>
                  <a:schemeClr val="accent4">
                    <a:lumMod val="75000"/>
                  </a:schemeClr>
                </a:solidFill>
                <a:latin typeface="Antique Olive Roman" pitchFamily="34" charset="0"/>
              </a:rPr>
              <a:t>n </a:t>
            </a:r>
          </a:p>
          <a:p>
            <a:pPr algn="ctr"/>
            <a:endParaRPr lang="en-US" sz="3200" b="1">
              <a:solidFill>
                <a:schemeClr val="accent4">
                  <a:lumMod val="75000"/>
                </a:schemeClr>
              </a:solidFill>
              <a:latin typeface="Antique Olive Roman" pitchFamily="34" charset="0"/>
            </a:endParaRPr>
          </a:p>
          <a:p>
            <a:pPr algn="ctr"/>
            <a:endParaRPr lang="en-US" sz="3200" b="1">
              <a:solidFill>
                <a:schemeClr val="accent4">
                  <a:lumMod val="75000"/>
                </a:schemeClr>
              </a:solidFill>
              <a:latin typeface="Antique Olive Roman" pitchFamily="34" charset="0"/>
            </a:endParaRPr>
          </a:p>
          <a:p>
            <a:pPr algn="ctr"/>
            <a:endParaRPr lang="en-US" sz="1200" b="1">
              <a:solidFill>
                <a:schemeClr val="accent4">
                  <a:lumMod val="75000"/>
                </a:schemeClr>
              </a:solidFill>
              <a:latin typeface="Antique Olive Roman" pitchFamily="34" charset="0"/>
            </a:endParaRPr>
          </a:p>
          <a:p>
            <a:pPr algn="ctr"/>
            <a:endParaRPr lang="en-US" sz="4400" b="1">
              <a:solidFill>
                <a:srgbClr val="00607B"/>
              </a:solidFill>
              <a:latin typeface="Antique Olive Roman" pitchFamily="34" charset="0"/>
            </a:endParaRPr>
          </a:p>
          <a:p>
            <a:pPr algn="ctr"/>
            <a:r>
              <a:rPr lang="en-US" sz="4400" b="1">
                <a:solidFill>
                  <a:srgbClr val="00607B"/>
                </a:solidFill>
                <a:latin typeface="Antique Olive Roman" pitchFamily="34" charset="0"/>
              </a:rPr>
              <a:t>You can give birth to your adopted child? </a:t>
            </a:r>
          </a:p>
          <a:p>
            <a:pPr algn="ctr"/>
            <a:endParaRPr lang="en-US" sz="3200" b="1">
              <a:solidFill>
                <a:schemeClr val="accent2">
                  <a:lumMod val="50000"/>
                </a:schemeClr>
              </a:solidFill>
              <a:latin typeface="Antique Olive Roman" pitchFamily="34" charset="0"/>
            </a:endParaRPr>
          </a:p>
        </p:txBody>
      </p:sp>
      <p:pic>
        <p:nvPicPr>
          <p:cNvPr id="8" name="Picture 7"/>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8840" t="-69" r="10469" b="69"/>
          <a:stretch/>
        </p:blipFill>
        <p:spPr>
          <a:xfrm>
            <a:off x="4364607" y="2220538"/>
            <a:ext cx="2417193" cy="2275262"/>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1" t="14229" r="-12277" b="8455"/>
          <a:stretch/>
        </p:blipFill>
        <p:spPr>
          <a:xfrm>
            <a:off x="0" y="2173046"/>
            <a:ext cx="2423032" cy="2275261"/>
          </a:xfrm>
          <a:prstGeom prst="rect">
            <a:avLst/>
          </a:prstGeom>
        </p:spPr>
      </p:pic>
      <p:cxnSp>
        <p:nvCxnSpPr>
          <p:cNvPr id="10" name="Straight Connector 9"/>
          <p:cNvCxnSpPr/>
          <p:nvPr/>
        </p:nvCxnSpPr>
        <p:spPr>
          <a:xfrm>
            <a:off x="-700" y="21336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00" y="22098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452" y="4494376"/>
            <a:ext cx="9146452"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452" y="45720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2315" r="7284"/>
          <a:stretch/>
        </p:blipFill>
        <p:spPr>
          <a:xfrm>
            <a:off x="6781800" y="2232672"/>
            <a:ext cx="2362200" cy="2209079"/>
          </a:xfrm>
          <a:prstGeom prst="rect">
            <a:avLst/>
          </a:prstGeom>
        </p:spPr>
      </p:pic>
    </p:spTree>
    <p:extLst>
      <p:ext uri="{BB962C8B-B14F-4D97-AF65-F5344CB8AC3E}">
        <p14:creationId xmlns:p14="http://schemas.microsoft.com/office/powerpoint/2010/main" val="831735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t="13281" b="6607"/>
          <a:stretch/>
        </p:blipFill>
        <p:spPr>
          <a:xfrm>
            <a:off x="0" y="0"/>
            <a:ext cx="9144000" cy="4631378"/>
          </a:xfrm>
          <a:prstGeom prst="rect">
            <a:avLst/>
          </a:prstGeom>
        </p:spPr>
      </p:pic>
      <p:sp>
        <p:nvSpPr>
          <p:cNvPr id="10" name="Rectangle 9"/>
          <p:cNvSpPr/>
          <p:nvPr/>
        </p:nvSpPr>
        <p:spPr>
          <a:xfrm>
            <a:off x="0" y="4630056"/>
            <a:ext cx="9144000" cy="2227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3200" y="5131812"/>
            <a:ext cx="9347200" cy="1708160"/>
          </a:xfrm>
          <a:prstGeom prst="rect">
            <a:avLst/>
          </a:prstGeom>
        </p:spPr>
        <p:txBody>
          <a:bodyPr wrap="square">
            <a:spAutoFit/>
          </a:bodyPr>
          <a:lstStyle/>
          <a:p>
            <a:pPr marL="742950" lvl="1" indent="-285750">
              <a:buFont typeface="Arial" panose="020B0604020202020204" pitchFamily="34" charset="0"/>
              <a:buChar char="•"/>
            </a:pPr>
            <a:r>
              <a:rPr lang="en-US" sz="2100">
                <a:solidFill>
                  <a:srgbClr val="00607B"/>
                </a:solidFill>
                <a:latin typeface="+mj-lt"/>
              </a:rPr>
              <a:t>Embryos remain from couples who used in vitro fertilization who have completed their family. The Snowflakes® program has embryos available now.</a:t>
            </a:r>
          </a:p>
          <a:p>
            <a:pPr marL="742950" lvl="1" indent="-285750">
              <a:buFont typeface="Arial" panose="020B0604020202020204" pitchFamily="34" charset="0"/>
              <a:buChar char="•"/>
            </a:pPr>
            <a:r>
              <a:rPr lang="en-US" sz="2100">
                <a:solidFill>
                  <a:srgbClr val="00607B"/>
                </a:solidFill>
                <a:latin typeface="+mj-lt"/>
              </a:rPr>
              <a:t>Embryo adoption has been successful for many families who did not have success using IVF, or were diagnosed with infertility.</a:t>
            </a:r>
          </a:p>
          <a:p>
            <a:pPr marL="742950" lvl="1" indent="-285750">
              <a:buFont typeface="Arial" panose="020B0604020202020204" pitchFamily="34" charset="0"/>
              <a:buChar char="•"/>
            </a:pPr>
            <a:r>
              <a:rPr lang="en-US" sz="2100">
                <a:solidFill>
                  <a:srgbClr val="00607B"/>
                </a:solidFill>
                <a:latin typeface="+mj-lt"/>
              </a:rPr>
              <a:t>Embryo adoption provides fast-track for infant adoption.</a:t>
            </a:r>
          </a:p>
        </p:txBody>
      </p:sp>
      <p:sp>
        <p:nvSpPr>
          <p:cNvPr id="2" name="Title 1"/>
          <p:cNvSpPr>
            <a:spLocks noGrp="1"/>
          </p:cNvSpPr>
          <p:nvPr>
            <p:ph type="title"/>
          </p:nvPr>
        </p:nvSpPr>
        <p:spPr>
          <a:xfrm>
            <a:off x="457200" y="4586514"/>
            <a:ext cx="8229600" cy="599379"/>
          </a:xfrm>
        </p:spPr>
        <p:txBody>
          <a:bodyPr>
            <a:normAutofit/>
          </a:bodyPr>
          <a:lstStyle/>
          <a:p>
            <a:r>
              <a:rPr lang="en-US" sz="3600">
                <a:solidFill>
                  <a:schemeClr val="tx1"/>
                </a:solidFill>
              </a:rPr>
              <a:t>Over 1,000,000 Embryos in Storage</a:t>
            </a:r>
          </a:p>
        </p:txBody>
      </p:sp>
    </p:spTree>
    <p:extLst>
      <p:ext uri="{BB962C8B-B14F-4D97-AF65-F5344CB8AC3E}">
        <p14:creationId xmlns:p14="http://schemas.microsoft.com/office/powerpoint/2010/main" val="3693279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1"/>
          </a:xfrm>
          <a:prstGeom prst="rect">
            <a:avLst/>
          </a:prstGeom>
        </p:spPr>
      </p:pic>
      <p:sp>
        <p:nvSpPr>
          <p:cNvPr id="2" name="Title 1"/>
          <p:cNvSpPr>
            <a:spLocks noGrp="1"/>
          </p:cNvSpPr>
          <p:nvPr>
            <p:ph type="title"/>
          </p:nvPr>
        </p:nvSpPr>
        <p:spPr>
          <a:xfrm>
            <a:off x="245909" y="0"/>
            <a:ext cx="4318000" cy="1143000"/>
          </a:xfrm>
        </p:spPr>
        <p:txBody>
          <a:bodyPr>
            <a:normAutofit/>
          </a:bodyPr>
          <a:lstStyle/>
          <a:p>
            <a:r>
              <a:rPr lang="en-US" sz="4800" dirty="0">
                <a:solidFill>
                  <a:schemeClr val="tx1"/>
                </a:solidFill>
              </a:rPr>
              <a:t>Advantages</a:t>
            </a:r>
          </a:p>
        </p:txBody>
      </p:sp>
      <p:sp>
        <p:nvSpPr>
          <p:cNvPr id="11" name="Rectangle 10"/>
          <p:cNvSpPr/>
          <p:nvPr/>
        </p:nvSpPr>
        <p:spPr>
          <a:xfrm>
            <a:off x="245909" y="1040368"/>
            <a:ext cx="4675254" cy="1938992"/>
          </a:xfrm>
          <a:prstGeom prst="rect">
            <a:avLst/>
          </a:prstGeom>
        </p:spPr>
        <p:txBody>
          <a:bodyPr wrap="none">
            <a:spAutoFit/>
          </a:bodyPr>
          <a:lstStyle/>
          <a:p>
            <a:pPr marL="285750" lvl="0" indent="-285750">
              <a:buFont typeface="Arial" panose="020B0604020202020204" pitchFamily="34" charset="0"/>
              <a:buChar char="•"/>
            </a:pPr>
            <a:r>
              <a:rPr lang="en-US" sz="2400"/>
              <a:t>Control Of Pre-Natal Environment</a:t>
            </a:r>
          </a:p>
          <a:p>
            <a:pPr marL="285750" indent="-285750">
              <a:buFont typeface="Arial" panose="020B0604020202020204" pitchFamily="34" charset="0"/>
              <a:buChar char="•"/>
            </a:pPr>
            <a:r>
              <a:rPr lang="en-US" sz="2400"/>
              <a:t>Pre-Natal Bonding</a:t>
            </a:r>
          </a:p>
          <a:p>
            <a:pPr marL="285750" indent="-285750">
              <a:buFont typeface="Arial" panose="020B0604020202020204" pitchFamily="34" charset="0"/>
              <a:buChar char="•"/>
            </a:pPr>
            <a:r>
              <a:rPr lang="en-US" sz="2400"/>
              <a:t>Ability To Nurse The Child</a:t>
            </a:r>
          </a:p>
          <a:p>
            <a:pPr marL="285750" indent="-285750">
              <a:buFont typeface="Arial" panose="020B0604020202020204" pitchFamily="34" charset="0"/>
              <a:buChar char="•"/>
            </a:pPr>
            <a:r>
              <a:rPr lang="en-US" sz="2400"/>
              <a:t>Security of Placement </a:t>
            </a:r>
          </a:p>
          <a:p>
            <a:pPr marL="285750" indent="-285750">
              <a:buFont typeface="Arial" panose="020B0604020202020204" pitchFamily="34" charset="0"/>
              <a:buChar char="•"/>
            </a:pPr>
            <a:r>
              <a:rPr lang="en-US" sz="2400"/>
              <a:t>Affordable</a:t>
            </a:r>
          </a:p>
        </p:txBody>
      </p:sp>
    </p:spTree>
    <p:extLst>
      <p:ext uri="{BB962C8B-B14F-4D97-AF65-F5344CB8AC3E}">
        <p14:creationId xmlns:p14="http://schemas.microsoft.com/office/powerpoint/2010/main" val="1589635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60218"/>
            <a:ext cx="8229600" cy="1143000"/>
          </a:xfrm>
        </p:spPr>
        <p:txBody>
          <a:bodyPr>
            <a:normAutofit/>
          </a:bodyPr>
          <a:lstStyle/>
          <a:p>
            <a:r>
              <a:rPr lang="en-US" sz="5400">
                <a:solidFill>
                  <a:schemeClr val="accent4">
                    <a:lumMod val="75000"/>
                  </a:schemeClr>
                </a:solidFill>
              </a:rPr>
              <a:t>The Snowflakes Process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945002014"/>
              </p:ext>
            </p:extLst>
          </p:nvPr>
        </p:nvGraphicFramePr>
        <p:xfrm>
          <a:off x="381000" y="1132609"/>
          <a:ext cx="8382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60219" y="3760520"/>
            <a:ext cx="2057402" cy="15430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29859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4" name="Rectangle 3"/>
          <p:cNvSpPr/>
          <p:nvPr/>
        </p:nvSpPr>
        <p:spPr>
          <a:xfrm>
            <a:off x="130628" y="210847"/>
            <a:ext cx="4256897" cy="1077218"/>
          </a:xfrm>
          <a:prstGeom prst="rect">
            <a:avLst/>
          </a:prstGeom>
        </p:spPr>
        <p:txBody>
          <a:bodyPr wrap="square" anchor="t">
            <a:spAutoFit/>
          </a:bodyPr>
          <a:lstStyle/>
          <a:p>
            <a:pPr algn="ctr"/>
            <a:r>
              <a:rPr lang="en-US" sz="3200" b="1">
                <a:solidFill>
                  <a:schemeClr val="bg1"/>
                </a:solidFill>
              </a:rPr>
              <a:t>Multiple full-genetic siblings are possible</a:t>
            </a:r>
            <a:endParaRPr lang="en-US" b="1">
              <a:solidFill>
                <a:schemeClr val="bg1"/>
              </a:solidFill>
            </a:endParaRPr>
          </a:p>
        </p:txBody>
      </p:sp>
    </p:spTree>
    <p:extLst>
      <p:ext uri="{BB962C8B-B14F-4D97-AF65-F5344CB8AC3E}">
        <p14:creationId xmlns:p14="http://schemas.microsoft.com/office/powerpoint/2010/main" val="1830648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210" t="14665" r="423" b="28684"/>
          <a:stretch/>
        </p:blipFill>
        <p:spPr>
          <a:xfrm>
            <a:off x="-12880" y="1524000"/>
            <a:ext cx="9156880" cy="3581400"/>
          </a:xfrm>
          <a:prstGeom prst="rect">
            <a:avLst/>
          </a:prstGeom>
        </p:spPr>
      </p:pic>
      <p:sp>
        <p:nvSpPr>
          <p:cNvPr id="3" name="Title 1"/>
          <p:cNvSpPr txBox="1">
            <a:spLocks/>
          </p:cNvSpPr>
          <p:nvPr/>
        </p:nvSpPr>
        <p:spPr>
          <a:xfrm>
            <a:off x="450760" y="328410"/>
            <a:ext cx="8229600" cy="2391177"/>
          </a:xfrm>
          <a:prstGeom prst="rect">
            <a:avLst/>
          </a:prstGeom>
        </p:spPr>
        <p:txBody>
          <a:bodyPr>
            <a:noAutofit/>
          </a:bodyPr>
          <a:lstStyle>
            <a:lvl1pPr algn="l" rtl="0" eaLnBrk="1" latinLnBrk="0" hangingPunct="1">
              <a:spcBef>
                <a:spcPct val="0"/>
              </a:spcBef>
              <a:buNone/>
              <a:defRPr kumimoji="0" sz="3600" b="1" kern="1200">
                <a:solidFill>
                  <a:srgbClr val="0E5210"/>
                </a:solidFill>
                <a:effectLst/>
                <a:latin typeface="+mj-lt"/>
                <a:ea typeface="+mj-ea"/>
                <a:cs typeface="+mj-cs"/>
              </a:defRPr>
            </a:lvl1pPr>
            <a:extLst/>
          </a:lstStyle>
          <a:p>
            <a:pPr algn="ctr">
              <a:spcAft>
                <a:spcPts val="600"/>
              </a:spcAft>
            </a:pPr>
            <a:r>
              <a:rPr lang="en-US" sz="4800" i="1">
                <a:solidFill>
                  <a:schemeClr val="accent4">
                    <a:lumMod val="75000"/>
                  </a:schemeClr>
                </a:solidFill>
              </a:rPr>
              <a:t>So which adoption process</a:t>
            </a:r>
          </a:p>
          <a:p>
            <a:pPr algn="ctr">
              <a:spcAft>
                <a:spcPts val="600"/>
              </a:spcAft>
            </a:pPr>
            <a:endParaRPr lang="en-US" sz="4400" i="1">
              <a:solidFill>
                <a:schemeClr val="accent4">
                  <a:lumMod val="75000"/>
                </a:schemeClr>
              </a:solidFill>
            </a:endParaRPr>
          </a:p>
          <a:p>
            <a:pPr algn="ctr">
              <a:spcAft>
                <a:spcPts val="600"/>
              </a:spcAft>
            </a:pPr>
            <a:endParaRPr lang="en-US" sz="4400" i="1">
              <a:solidFill>
                <a:schemeClr val="accent4">
                  <a:lumMod val="75000"/>
                </a:schemeClr>
              </a:solidFill>
            </a:endParaRPr>
          </a:p>
          <a:p>
            <a:pPr algn="ctr">
              <a:spcAft>
                <a:spcPts val="600"/>
              </a:spcAft>
            </a:pPr>
            <a:endParaRPr lang="en-US" sz="4400" i="1">
              <a:solidFill>
                <a:schemeClr val="accent4">
                  <a:lumMod val="75000"/>
                </a:schemeClr>
              </a:solidFill>
            </a:endParaRPr>
          </a:p>
          <a:p>
            <a:pPr algn="ctr">
              <a:spcAft>
                <a:spcPts val="600"/>
              </a:spcAft>
            </a:pPr>
            <a:endParaRPr lang="en-US" sz="6000" i="1">
              <a:solidFill>
                <a:schemeClr val="accent4">
                  <a:lumMod val="75000"/>
                </a:schemeClr>
              </a:solidFill>
            </a:endParaRPr>
          </a:p>
          <a:p>
            <a:pPr algn="ctr">
              <a:spcAft>
                <a:spcPts val="600"/>
              </a:spcAft>
            </a:pPr>
            <a:r>
              <a:rPr lang="en-US" sz="2000" i="1">
                <a:solidFill>
                  <a:schemeClr val="bg1"/>
                </a:solidFill>
              </a:rPr>
              <a:t> </a:t>
            </a:r>
            <a:r>
              <a:rPr lang="en-US" sz="100" i="1">
                <a:solidFill>
                  <a:schemeClr val="bg1"/>
                </a:solidFill>
              </a:rPr>
              <a:t>.</a:t>
            </a:r>
          </a:p>
          <a:p>
            <a:pPr algn="ctr">
              <a:spcAft>
                <a:spcPts val="600"/>
              </a:spcAft>
            </a:pPr>
            <a:endParaRPr lang="en-US" sz="4800" i="1">
              <a:solidFill>
                <a:schemeClr val="accent5"/>
              </a:solidFill>
            </a:endParaRPr>
          </a:p>
          <a:p>
            <a:pPr algn="ctr">
              <a:spcAft>
                <a:spcPts val="600"/>
              </a:spcAft>
            </a:pPr>
            <a:r>
              <a:rPr lang="en-US" sz="4800" i="1">
                <a:solidFill>
                  <a:schemeClr val="accent5"/>
                </a:solidFill>
              </a:rPr>
              <a:t>is right for your family?</a:t>
            </a:r>
          </a:p>
        </p:txBody>
      </p:sp>
      <p:cxnSp>
        <p:nvCxnSpPr>
          <p:cNvPr id="5" name="Straight Connector 4"/>
          <p:cNvCxnSpPr/>
          <p:nvPr/>
        </p:nvCxnSpPr>
        <p:spPr>
          <a:xfrm>
            <a:off x="-700" y="1524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00" y="51054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99" y="14478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51816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168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9197" b="8843"/>
          <a:stretch/>
        </p:blipFill>
        <p:spPr>
          <a:xfrm>
            <a:off x="0" y="2616101"/>
            <a:ext cx="9144000" cy="4241900"/>
          </a:xfrm>
          <a:prstGeom prst="rect">
            <a:avLst/>
          </a:prstGeom>
        </p:spPr>
      </p:pic>
      <p:sp>
        <p:nvSpPr>
          <p:cNvPr id="8" name="Rectangle 7"/>
          <p:cNvSpPr/>
          <p:nvPr/>
        </p:nvSpPr>
        <p:spPr>
          <a:xfrm>
            <a:off x="231819" y="107723"/>
            <a:ext cx="8770514" cy="2400657"/>
          </a:xfrm>
          <a:prstGeom prst="rect">
            <a:avLst/>
          </a:prstGeom>
        </p:spPr>
        <p:txBody>
          <a:bodyPr wrap="square">
            <a:spAutoFit/>
          </a:bodyPr>
          <a:lstStyle/>
          <a:p>
            <a:pPr lvl="0" algn="ctr">
              <a:spcAft>
                <a:spcPts val="1200"/>
              </a:spcAft>
            </a:pPr>
            <a:r>
              <a:rPr lang="en-US" sz="2600" b="1"/>
              <a:t>Do you desire less risk in the adoption process, and want more certainty about the outcome?</a:t>
            </a:r>
          </a:p>
          <a:p>
            <a:pPr lvl="0" algn="ctr">
              <a:spcAft>
                <a:spcPts val="1200"/>
              </a:spcAft>
            </a:pPr>
            <a:r>
              <a:rPr lang="en-US" sz="2600" b="1"/>
              <a:t>Is your heart pulled toward helping give an orphan a home?</a:t>
            </a:r>
          </a:p>
          <a:p>
            <a:pPr lvl="0" algn="ctr">
              <a:spcAft>
                <a:spcPts val="1200"/>
              </a:spcAft>
            </a:pPr>
            <a:r>
              <a:rPr lang="en-US" sz="2600" b="1"/>
              <a:t>Are you willing to consider a waiting child or a child with a medical need?</a:t>
            </a:r>
          </a:p>
        </p:txBody>
      </p:sp>
      <p:sp>
        <p:nvSpPr>
          <p:cNvPr id="9" name="Rounded Rectangle 8"/>
          <p:cNvSpPr/>
          <p:nvPr/>
        </p:nvSpPr>
        <p:spPr>
          <a:xfrm>
            <a:off x="5666704" y="5116292"/>
            <a:ext cx="3335629" cy="1571223"/>
          </a:xfrm>
          <a:prstGeom prst="roundRect">
            <a:avLst/>
          </a:prstGeom>
          <a:solidFill>
            <a:srgbClr val="006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	International 	Adoption</a:t>
            </a:r>
          </a:p>
        </p:txBody>
      </p:sp>
      <p:sp>
        <p:nvSpPr>
          <p:cNvPr id="11" name="Rectangle 10"/>
          <p:cNvSpPr/>
          <p:nvPr/>
        </p:nvSpPr>
        <p:spPr>
          <a:xfrm>
            <a:off x="5885645" y="5499279"/>
            <a:ext cx="766214" cy="757598"/>
          </a:xfrm>
          <a:prstGeom prst="rect">
            <a:avLst/>
          </a:prstGeom>
          <a:solidFill>
            <a:schemeClr val="bg1"/>
          </a:solidFill>
          <a:ln w="5715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56557" y="5300898"/>
            <a:ext cx="914243" cy="914243"/>
          </a:xfrm>
          <a:prstGeom prst="rect">
            <a:avLst/>
          </a:prstGeom>
        </p:spPr>
      </p:pic>
    </p:spTree>
    <p:extLst>
      <p:ext uri="{BB962C8B-B14F-4D97-AF65-F5344CB8AC3E}">
        <p14:creationId xmlns:p14="http://schemas.microsoft.com/office/powerpoint/2010/main" val="114549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6132" b="9085"/>
          <a:stretch/>
        </p:blipFill>
        <p:spPr>
          <a:xfrm>
            <a:off x="0" y="2327564"/>
            <a:ext cx="9144000" cy="4560124"/>
          </a:xfrm>
          <a:prstGeom prst="rect">
            <a:avLst/>
          </a:prstGeom>
        </p:spPr>
      </p:pic>
      <p:sp>
        <p:nvSpPr>
          <p:cNvPr id="8" name="Rectangle 7"/>
          <p:cNvSpPr/>
          <p:nvPr/>
        </p:nvSpPr>
        <p:spPr>
          <a:xfrm>
            <a:off x="0" y="73938"/>
            <a:ext cx="9144000" cy="2154436"/>
          </a:xfrm>
          <a:prstGeom prst="rect">
            <a:avLst/>
          </a:prstGeom>
        </p:spPr>
        <p:txBody>
          <a:bodyPr wrap="square" anchor="t">
            <a:spAutoFit/>
          </a:bodyPr>
          <a:lstStyle/>
          <a:p>
            <a:pPr lvl="0" algn="ctr">
              <a:spcAft>
                <a:spcPts val="1200"/>
              </a:spcAft>
            </a:pPr>
            <a:r>
              <a:rPr lang="en-US" sz="2600" b="1"/>
              <a:t>Are you not able or have no desire to be pregnant?</a:t>
            </a:r>
          </a:p>
          <a:p>
            <a:pPr lvl="0" algn="ctr">
              <a:spcAft>
                <a:spcPts val="1200"/>
              </a:spcAft>
            </a:pPr>
            <a:r>
              <a:rPr lang="en-US" sz="2600" b="1"/>
              <a:t>Are you tired of infertility treatments?</a:t>
            </a:r>
          </a:p>
          <a:p>
            <a:pPr algn="ctr">
              <a:spcAft>
                <a:spcPts val="1200"/>
              </a:spcAft>
            </a:pPr>
            <a:r>
              <a:rPr lang="en-US" sz="2600" b="1"/>
              <a:t>Are you hoping to adopt a newborn?</a:t>
            </a:r>
            <a:endParaRPr/>
          </a:p>
          <a:p>
            <a:pPr lvl="0" algn="ctr">
              <a:spcAft>
                <a:spcPts val="1200"/>
              </a:spcAft>
            </a:pPr>
            <a:r>
              <a:rPr lang="en-US" sz="2600" b="1"/>
              <a:t>Is your heart pulled toward helping a woman in a crisis situation?</a:t>
            </a:r>
          </a:p>
        </p:txBody>
      </p:sp>
      <p:sp>
        <p:nvSpPr>
          <p:cNvPr id="9" name="Rounded Rectangle 8"/>
          <p:cNvSpPr/>
          <p:nvPr/>
        </p:nvSpPr>
        <p:spPr>
          <a:xfrm>
            <a:off x="180303" y="5167806"/>
            <a:ext cx="3058733" cy="1571223"/>
          </a:xfrm>
          <a:prstGeom prst="roundRect">
            <a:avLst/>
          </a:prstGeom>
          <a:solidFill>
            <a:srgbClr val="006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	Domestic 	Adoption</a:t>
            </a:r>
          </a:p>
        </p:txBody>
      </p:sp>
      <p:sp>
        <p:nvSpPr>
          <p:cNvPr id="10" name="Rectangle 9"/>
          <p:cNvSpPr/>
          <p:nvPr/>
        </p:nvSpPr>
        <p:spPr>
          <a:xfrm>
            <a:off x="399244" y="5550793"/>
            <a:ext cx="766214" cy="757598"/>
          </a:xfrm>
          <a:prstGeom prst="rect">
            <a:avLst/>
          </a:prstGeom>
          <a:solidFill>
            <a:schemeClr val="bg1"/>
          </a:solidFill>
          <a:ln w="5715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70156" y="5352412"/>
            <a:ext cx="914243" cy="914243"/>
          </a:xfrm>
          <a:prstGeom prst="rect">
            <a:avLst/>
          </a:prstGeom>
        </p:spPr>
      </p:pic>
    </p:spTree>
    <p:extLst>
      <p:ext uri="{BB962C8B-B14F-4D97-AF65-F5344CB8AC3E}">
        <p14:creationId xmlns:p14="http://schemas.microsoft.com/office/powerpoint/2010/main" val="228513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7102"/>
          <a:stretch/>
        </p:blipFill>
        <p:spPr>
          <a:xfrm>
            <a:off x="0" y="2295881"/>
            <a:ext cx="9144000" cy="4562119"/>
          </a:xfrm>
          <a:prstGeom prst="rect">
            <a:avLst/>
          </a:prstGeom>
        </p:spPr>
      </p:pic>
      <p:sp>
        <p:nvSpPr>
          <p:cNvPr id="8" name="Rectangle 7"/>
          <p:cNvSpPr/>
          <p:nvPr/>
        </p:nvSpPr>
        <p:spPr>
          <a:xfrm>
            <a:off x="212501" y="148120"/>
            <a:ext cx="8718997" cy="2000548"/>
          </a:xfrm>
          <a:prstGeom prst="rect">
            <a:avLst/>
          </a:prstGeom>
        </p:spPr>
        <p:txBody>
          <a:bodyPr wrap="square" anchor="t">
            <a:spAutoFit/>
          </a:bodyPr>
          <a:lstStyle/>
          <a:p>
            <a:pPr lvl="0" algn="ctr">
              <a:spcAft>
                <a:spcPts val="1200"/>
              </a:spcAft>
            </a:pPr>
            <a:r>
              <a:rPr lang="en-US" sz="2600" b="1"/>
              <a:t>Are you unable to conceive but able to carry a child?</a:t>
            </a:r>
          </a:p>
          <a:p>
            <a:pPr lvl="0" algn="ctr">
              <a:spcAft>
                <a:spcPts val="1200"/>
              </a:spcAft>
            </a:pPr>
            <a:r>
              <a:rPr lang="en-US" sz="2600" b="1"/>
              <a:t>Are you just not able to give up on your hope to be pregnant?</a:t>
            </a:r>
          </a:p>
          <a:p>
            <a:pPr lvl="0" algn="ctr">
              <a:spcAft>
                <a:spcPts val="1200"/>
              </a:spcAft>
            </a:pPr>
            <a:r>
              <a:rPr lang="en-US" sz="2600" b="1"/>
              <a:t>Is your heart pulled toward the idea of giving the chance of life to an embryo that is frozen?</a:t>
            </a:r>
          </a:p>
        </p:txBody>
      </p:sp>
      <p:sp>
        <p:nvSpPr>
          <p:cNvPr id="9" name="Rounded Rectangle 8"/>
          <p:cNvSpPr/>
          <p:nvPr/>
        </p:nvSpPr>
        <p:spPr>
          <a:xfrm>
            <a:off x="5962917" y="5167806"/>
            <a:ext cx="3058733" cy="1571223"/>
          </a:xfrm>
          <a:prstGeom prst="roundRect">
            <a:avLst/>
          </a:prstGeom>
          <a:solidFill>
            <a:srgbClr val="006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	Embryo 	Adoption</a:t>
            </a:r>
          </a:p>
        </p:txBody>
      </p:sp>
      <p:sp>
        <p:nvSpPr>
          <p:cNvPr id="10" name="Rectangle 9"/>
          <p:cNvSpPr/>
          <p:nvPr/>
        </p:nvSpPr>
        <p:spPr>
          <a:xfrm>
            <a:off x="6181858" y="5550793"/>
            <a:ext cx="766214" cy="757598"/>
          </a:xfrm>
          <a:prstGeom prst="rect">
            <a:avLst/>
          </a:prstGeom>
          <a:solidFill>
            <a:schemeClr val="bg1"/>
          </a:solidFill>
          <a:ln w="5715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252770" y="5352412"/>
            <a:ext cx="914243" cy="914243"/>
          </a:xfrm>
          <a:prstGeom prst="rect">
            <a:avLst/>
          </a:prstGeom>
        </p:spPr>
      </p:pic>
    </p:spTree>
    <p:extLst>
      <p:ext uri="{BB962C8B-B14F-4D97-AF65-F5344CB8AC3E}">
        <p14:creationId xmlns:p14="http://schemas.microsoft.com/office/powerpoint/2010/main" val="3417069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31209" y="233386"/>
            <a:ext cx="7772400" cy="1470025"/>
          </a:xfrm>
        </p:spPr>
        <p:txBody>
          <a:bodyPr/>
          <a:lstStyle/>
          <a:p>
            <a:r>
              <a:rPr lang="en-US" dirty="0"/>
              <a:t>Baylor University</a:t>
            </a:r>
            <a:br>
              <a:rPr lang="en-US" dirty="0"/>
            </a:br>
            <a:r>
              <a:rPr lang="en-US" dirty="0"/>
              <a:t>Paid Parental Leave</a:t>
            </a:r>
          </a:p>
        </p:txBody>
      </p:sp>
      <p:sp>
        <p:nvSpPr>
          <p:cNvPr id="2" name="TextBox 1">
            <a:extLst>
              <a:ext uri="{FF2B5EF4-FFF2-40B4-BE49-F238E27FC236}">
                <a16:creationId xmlns:a16="http://schemas.microsoft.com/office/drawing/2014/main" id="{5E65AF80-CFAF-4CA0-A08C-A646F3A53EEE}"/>
              </a:ext>
            </a:extLst>
          </p:cNvPr>
          <p:cNvSpPr txBox="1"/>
          <p:nvPr/>
        </p:nvSpPr>
        <p:spPr>
          <a:xfrm>
            <a:off x="475850" y="2228295"/>
            <a:ext cx="7927759" cy="2985433"/>
          </a:xfrm>
          <a:prstGeom prst="rect">
            <a:avLst/>
          </a:prstGeom>
          <a:noFill/>
        </p:spPr>
        <p:txBody>
          <a:bodyPr wrap="square" rtlCol="0">
            <a:spAutoFit/>
          </a:bodyPr>
          <a:lstStyle/>
          <a:p>
            <a:r>
              <a:rPr lang="en-US" b="1" dirty="0"/>
              <a:t>What does it offer?</a:t>
            </a:r>
            <a:endParaRPr lang="en-US" dirty="0"/>
          </a:p>
          <a:p>
            <a:endParaRPr lang="en-US" sz="1400" dirty="0"/>
          </a:p>
          <a:p>
            <a:r>
              <a:rPr lang="en-US" sz="1400" u="sng" dirty="0"/>
              <a:t>Effective January 1, 2020 </a:t>
            </a:r>
            <a:r>
              <a:rPr lang="en-US" sz="1400" dirty="0"/>
              <a:t>– Paid Parental Leave increased to up to 6 weeks (240 hours) of paid leave for birth, adoption and foster care!</a:t>
            </a:r>
          </a:p>
          <a:p>
            <a:endParaRPr lang="en-US" sz="1400" dirty="0"/>
          </a:p>
          <a:p>
            <a:r>
              <a:rPr lang="en-US" b="1" dirty="0"/>
              <a:t>Who is eligible?</a:t>
            </a:r>
          </a:p>
          <a:p>
            <a:r>
              <a:rPr lang="en-US" sz="1400" dirty="0"/>
              <a:t>All full time employees who are in a benefits-eligible staff position.  Eligibility is immediate upon employment with Baylor University.</a:t>
            </a:r>
          </a:p>
          <a:p>
            <a:r>
              <a:rPr lang="en-US" dirty="0"/>
              <a:t> </a:t>
            </a:r>
          </a:p>
          <a:p>
            <a:r>
              <a:rPr lang="en-US" b="1" dirty="0"/>
              <a:t>How do I find out more about this program?</a:t>
            </a:r>
          </a:p>
          <a:p>
            <a:r>
              <a:rPr lang="en-US" sz="1400" dirty="0"/>
              <a:t>Please visit </a:t>
            </a:r>
            <a:r>
              <a:rPr lang="en-US" sz="1400" dirty="0">
                <a:hlinkClick r:id="rId3"/>
              </a:rPr>
              <a:t>www.baylor.edu/hr/benefits</a:t>
            </a:r>
            <a:r>
              <a:rPr lang="en-US" sz="1400" dirty="0"/>
              <a:t> or contact us at 254-710-2000 or askHR@baylor.edu</a:t>
            </a:r>
          </a:p>
          <a:p>
            <a:endParaRPr lang="en-US" dirty="0"/>
          </a:p>
        </p:txBody>
      </p:sp>
    </p:spTree>
    <p:extLst>
      <p:ext uri="{BB962C8B-B14F-4D97-AF65-F5344CB8AC3E}">
        <p14:creationId xmlns:p14="http://schemas.microsoft.com/office/powerpoint/2010/main" val="1655038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75EE67-8C25-9FA0-D933-377C7B711AE3}"/>
              </a:ext>
            </a:extLst>
          </p:cNvPr>
          <p:cNvSpPr txBox="1">
            <a:spLocks/>
          </p:cNvSpPr>
          <p:nvPr/>
        </p:nvSpPr>
        <p:spPr>
          <a:xfrm>
            <a:off x="219456" y="1850136"/>
            <a:ext cx="3084576" cy="3157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i="1" kern="1200">
                <a:solidFill>
                  <a:schemeClr val="accent4">
                    <a:lumMod val="75000"/>
                  </a:schemeClr>
                </a:solidFill>
                <a:latin typeface="+mn-lt"/>
                <a:ea typeface="+mj-ea"/>
                <a:cs typeface="Times New Roman" pitchFamily="18" charset="0"/>
              </a:defRPr>
            </a:lvl1pPr>
          </a:lstStyle>
          <a:p>
            <a:r>
              <a:rPr lang="en-US" sz="4000"/>
              <a:t>Pete and Rachael – Embryo Adoption Story</a:t>
            </a:r>
            <a:endParaRPr lang="en-US" sz="4000" dirty="0"/>
          </a:p>
        </p:txBody>
      </p:sp>
      <p:pic>
        <p:nvPicPr>
          <p:cNvPr id="6" name="Picture 5">
            <a:extLst>
              <a:ext uri="{FF2B5EF4-FFF2-40B4-BE49-F238E27FC236}">
                <a16:creationId xmlns:a16="http://schemas.microsoft.com/office/drawing/2014/main" id="{C2A92AB9-29BC-70AA-0965-9C61914A4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6442" y="0"/>
            <a:ext cx="5143500" cy="6858000"/>
          </a:xfrm>
          <a:prstGeom prst="rect">
            <a:avLst/>
          </a:prstGeom>
        </p:spPr>
      </p:pic>
    </p:spTree>
    <p:extLst>
      <p:ext uri="{BB962C8B-B14F-4D97-AF65-F5344CB8AC3E}">
        <p14:creationId xmlns:p14="http://schemas.microsoft.com/office/powerpoint/2010/main" val="3008563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4" name="Picture 4" descr="A picture containing text, person&#10;&#10;Description automatically generated">
            <a:extLst>
              <a:ext uri="{FF2B5EF4-FFF2-40B4-BE49-F238E27FC236}">
                <a16:creationId xmlns:a16="http://schemas.microsoft.com/office/drawing/2014/main" id="{53033862-A341-0C60-2D3A-A0753A3220F2}"/>
              </a:ext>
            </a:extLst>
          </p:cNvPr>
          <p:cNvPicPr>
            <a:picLocks noChangeAspect="1"/>
          </p:cNvPicPr>
          <p:nvPr/>
        </p:nvPicPr>
        <p:blipFill>
          <a:blip r:embed="rId2"/>
          <a:stretch>
            <a:fillRect/>
          </a:stretch>
        </p:blipFill>
        <p:spPr>
          <a:xfrm>
            <a:off x="1" y="1691411"/>
            <a:ext cx="9144000" cy="5166589"/>
          </a:xfrm>
          <a:prstGeom prst="rect">
            <a:avLst/>
          </a:prstGeom>
        </p:spPr>
      </p:pic>
      <p:sp>
        <p:nvSpPr>
          <p:cNvPr id="5" name="TextBox 4">
            <a:extLst>
              <a:ext uri="{FF2B5EF4-FFF2-40B4-BE49-F238E27FC236}">
                <a16:creationId xmlns:a16="http://schemas.microsoft.com/office/drawing/2014/main" id="{6D55B474-63DE-4C8B-A0F6-729934941AC6}"/>
              </a:ext>
            </a:extLst>
          </p:cNvPr>
          <p:cNvSpPr txBox="1"/>
          <p:nvPr/>
        </p:nvSpPr>
        <p:spPr>
          <a:xfrm>
            <a:off x="212909" y="90036"/>
            <a:ext cx="8931091" cy="1415772"/>
          </a:xfrm>
          <a:prstGeom prst="rect">
            <a:avLst/>
          </a:prstGeom>
          <a:noFill/>
        </p:spPr>
        <p:txBody>
          <a:bodyPr wrap="square" rtlCol="0">
            <a:spAutoFit/>
          </a:bodyPr>
          <a:lstStyle/>
          <a:p>
            <a:r>
              <a:rPr lang="en-US" sz="3000" b="1" dirty="0">
                <a:solidFill>
                  <a:srgbClr val="0070C0"/>
                </a:solidFill>
                <a:latin typeface="Times New Roman" panose="02020603050405020304" pitchFamily="18" charset="0"/>
                <a:cs typeface="Times New Roman" panose="02020603050405020304" pitchFamily="18" charset="0"/>
              </a:rPr>
              <a:t>Presented by:</a:t>
            </a:r>
          </a:p>
          <a:p>
            <a:r>
              <a:rPr lang="en-US" sz="2800" dirty="0">
                <a:solidFill>
                  <a:srgbClr val="0070C0"/>
                </a:solidFill>
                <a:latin typeface="Times New Roman" panose="02020603050405020304" pitchFamily="18" charset="0"/>
                <a:cs typeface="Times New Roman" panose="02020603050405020304" pitchFamily="18" charset="0"/>
              </a:rPr>
              <a:t>Emily Mosher, LCSW – Family Home Developer</a:t>
            </a:r>
          </a:p>
          <a:p>
            <a:r>
              <a:rPr lang="en-US" sz="2800" dirty="0">
                <a:solidFill>
                  <a:srgbClr val="0070C0"/>
                </a:solidFill>
                <a:latin typeface="Times New Roman" panose="02020603050405020304" pitchFamily="18" charset="0"/>
                <a:cs typeface="Times New Roman" panose="02020603050405020304" pitchFamily="18" charset="0"/>
              </a:rPr>
              <a:t>Hope Middlebrook – Recruitment &amp; Retention Coordinator</a:t>
            </a:r>
          </a:p>
        </p:txBody>
      </p:sp>
    </p:spTree>
    <p:extLst>
      <p:ext uri="{BB962C8B-B14F-4D97-AF65-F5344CB8AC3E}">
        <p14:creationId xmlns:p14="http://schemas.microsoft.com/office/powerpoint/2010/main" val="109857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2" name="Rectangle 6"/>
          <p:cNvSpPr>
            <a:spLocks noChangeArrowheads="1"/>
          </p:cNvSpPr>
          <p:nvPr/>
        </p:nvSpPr>
        <p:spPr bwMode="auto">
          <a:xfrm>
            <a:off x="1257301" y="3157539"/>
            <a:ext cx="6007894" cy="1035844"/>
          </a:xfrm>
          <a:prstGeom prst="rect">
            <a:avLst/>
          </a:prstGeom>
          <a:noFill/>
          <a:ln w="9525">
            <a:noFill/>
            <a:miter lim="800000"/>
            <a:headEnd/>
            <a:tailEnd/>
          </a:ln>
        </p:spPr>
        <p:txBody>
          <a:bodyPr/>
          <a:lstStyle/>
          <a:p>
            <a:pPr marL="257175" indent="-257175" fontAlgn="base">
              <a:lnSpc>
                <a:spcPct val="125000"/>
              </a:lnSpc>
              <a:spcBef>
                <a:spcPct val="20000"/>
              </a:spcBef>
              <a:spcAft>
                <a:spcPct val="0"/>
              </a:spcAft>
              <a:buClr>
                <a:srgbClr val="96D045"/>
              </a:buClr>
            </a:pPr>
            <a:r>
              <a:rPr lang="en-US" sz="1350" b="1">
                <a:solidFill>
                  <a:srgbClr val="333092"/>
                </a:solidFill>
                <a:latin typeface="Arial"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91308"/>
            <a:ext cx="6857144" cy="90697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1" y="5347416"/>
            <a:ext cx="1944808" cy="653334"/>
          </a:xfrm>
          <a:prstGeom prst="rect">
            <a:avLst/>
          </a:prstGeom>
        </p:spPr>
      </p:pic>
      <p:sp>
        <p:nvSpPr>
          <p:cNvPr id="13" name="Title 1"/>
          <p:cNvSpPr>
            <a:spLocks noGrp="1"/>
          </p:cNvSpPr>
          <p:nvPr>
            <p:ph type="title"/>
          </p:nvPr>
        </p:nvSpPr>
        <p:spPr>
          <a:xfrm>
            <a:off x="1141289" y="791308"/>
            <a:ext cx="6859712" cy="653335"/>
          </a:xfrm>
        </p:spPr>
        <p:txBody>
          <a:bodyPr>
            <a:noAutofit/>
          </a:bodyPr>
          <a:lstStyle/>
          <a:p>
            <a:pPr algn="l"/>
            <a:r>
              <a:rPr lang="en-US" sz="2700">
                <a:solidFill>
                  <a:schemeClr val="bg1"/>
                </a:solidFill>
                <a:ea typeface="+mn-ea"/>
                <a:cs typeface="+mn-cs"/>
              </a:rPr>
              <a:t>Who is Arrow Child and Family Ministries?</a:t>
            </a:r>
          </a:p>
        </p:txBody>
      </p:sp>
      <p:sp>
        <p:nvSpPr>
          <p:cNvPr id="14" name="Content Placeholder 2"/>
          <p:cNvSpPr>
            <a:spLocks noGrp="1"/>
          </p:cNvSpPr>
          <p:nvPr>
            <p:ph sz="half" idx="2"/>
          </p:nvPr>
        </p:nvSpPr>
        <p:spPr>
          <a:xfrm>
            <a:off x="1" y="1469668"/>
            <a:ext cx="9144000" cy="5388332"/>
          </a:xfrm>
          <a:solidFill>
            <a:schemeClr val="bg1"/>
          </a:solidFill>
        </p:spPr>
        <p:txBody>
          <a:bodyPr>
            <a:normAutofit/>
          </a:bodyPr>
          <a:lstStyle/>
          <a:p>
            <a:pPr marL="0" indent="0">
              <a:buNone/>
            </a:pPr>
            <a:endParaRPr lang="en-US" sz="2100" dirty="0"/>
          </a:p>
          <a:p>
            <a:pPr marL="0" indent="0" algn="ctr">
              <a:buNone/>
            </a:pPr>
            <a:r>
              <a:rPr lang="en-US" sz="2100" dirty="0"/>
              <a:t>Arrow was founded in 1992 by a former child in foster care who grew up in a loving, Christian foster home. </a:t>
            </a:r>
          </a:p>
          <a:p>
            <a:pPr marL="0" indent="0" algn="ctr">
              <a:buNone/>
            </a:pPr>
            <a:endParaRPr lang="en-US" sz="2100" dirty="0"/>
          </a:p>
          <a:p>
            <a:pPr marL="0" indent="0" algn="ctr">
              <a:buNone/>
            </a:pPr>
            <a:r>
              <a:rPr lang="en-US" sz="2100" dirty="0"/>
              <a:t>Mission: Helping Kids, Strengthening Families</a:t>
            </a:r>
          </a:p>
          <a:p>
            <a:pPr marL="0" indent="0">
              <a:buNone/>
            </a:pPr>
            <a:endParaRPr lang="en-US" sz="2100" dirty="0"/>
          </a:p>
          <a:p>
            <a:pPr marL="0" indent="0" algn="ctr">
              <a:buNone/>
            </a:pPr>
            <a:r>
              <a:rPr lang="en-US" sz="2100" dirty="0"/>
              <a:t>“Children are a gift of the Lord...like arrows</a:t>
            </a:r>
          </a:p>
          <a:p>
            <a:pPr marL="0" indent="0" algn="ctr">
              <a:buNone/>
            </a:pPr>
            <a:r>
              <a:rPr lang="en-US" sz="2100" dirty="0"/>
              <a:t> in the hand of a warrior.” Psalm 127:4</a:t>
            </a:r>
          </a:p>
          <a:p>
            <a:pPr marL="0" indent="0">
              <a:buNone/>
            </a:pPr>
            <a:endParaRPr lang="en-US" sz="2100" dirty="0"/>
          </a:p>
          <a:p>
            <a:pPr>
              <a:buFont typeface="Wingdings" panose="05000000000000000000" pitchFamily="2" charset="2"/>
              <a:buChar char="Ø"/>
            </a:pPr>
            <a:endParaRPr lang="en-US" sz="2100" dirty="0"/>
          </a:p>
        </p:txBody>
      </p:sp>
      <p:sp>
        <p:nvSpPr>
          <p:cNvPr id="2" name="Rectangle 1">
            <a:extLst>
              <a:ext uri="{FF2B5EF4-FFF2-40B4-BE49-F238E27FC236}">
                <a16:creationId xmlns:a16="http://schemas.microsoft.com/office/drawing/2014/main" id="{CA1692DB-40C5-41FE-B21E-786995AA6E5C}"/>
              </a:ext>
            </a:extLst>
          </p:cNvPr>
          <p:cNvSpPr>
            <a:spLocks noChangeArrowheads="1"/>
          </p:cNvSpPr>
          <p:nvPr/>
        </p:nvSpPr>
        <p:spPr bwMode="auto">
          <a:xfrm>
            <a:off x="1143001" y="849710"/>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sp>
        <p:nvSpPr>
          <p:cNvPr id="3" name="Rectangle 2">
            <a:extLst>
              <a:ext uri="{FF2B5EF4-FFF2-40B4-BE49-F238E27FC236}">
                <a16:creationId xmlns:a16="http://schemas.microsoft.com/office/drawing/2014/main" id="{A9C13B99-B579-46CB-9ACE-40413A598DF6}"/>
              </a:ext>
            </a:extLst>
          </p:cNvPr>
          <p:cNvSpPr>
            <a:spLocks noChangeArrowheads="1"/>
          </p:cNvSpPr>
          <p:nvPr/>
        </p:nvSpPr>
        <p:spPr bwMode="auto">
          <a:xfrm>
            <a:off x="1257301" y="964011"/>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pic>
        <p:nvPicPr>
          <p:cNvPr id="10" name="Picture 9">
            <a:extLst>
              <a:ext uri="{FF2B5EF4-FFF2-40B4-BE49-F238E27FC236}">
                <a16:creationId xmlns:a16="http://schemas.microsoft.com/office/drawing/2014/main" id="{181908A3-3BEB-4B62-8AD5-8404AF0603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0334" y="4572346"/>
            <a:ext cx="3342600" cy="1428404"/>
          </a:xfrm>
          <a:prstGeom prst="rect">
            <a:avLst/>
          </a:prstGeom>
        </p:spPr>
      </p:pic>
    </p:spTree>
    <p:extLst>
      <p:ext uri="{BB962C8B-B14F-4D97-AF65-F5344CB8AC3E}">
        <p14:creationId xmlns:p14="http://schemas.microsoft.com/office/powerpoint/2010/main" val="11419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2" name="Rectangle 6"/>
          <p:cNvSpPr>
            <a:spLocks noChangeArrowheads="1"/>
          </p:cNvSpPr>
          <p:nvPr/>
        </p:nvSpPr>
        <p:spPr bwMode="auto">
          <a:xfrm>
            <a:off x="1257301" y="3157539"/>
            <a:ext cx="6007894" cy="1035844"/>
          </a:xfrm>
          <a:prstGeom prst="rect">
            <a:avLst/>
          </a:prstGeom>
          <a:noFill/>
          <a:ln w="9525">
            <a:noFill/>
            <a:miter lim="800000"/>
            <a:headEnd/>
            <a:tailEnd/>
          </a:ln>
        </p:spPr>
        <p:txBody>
          <a:bodyPr/>
          <a:lstStyle/>
          <a:p>
            <a:pPr marL="257175" indent="-257175" fontAlgn="base">
              <a:lnSpc>
                <a:spcPct val="125000"/>
              </a:lnSpc>
              <a:spcBef>
                <a:spcPct val="20000"/>
              </a:spcBef>
              <a:spcAft>
                <a:spcPct val="0"/>
              </a:spcAft>
              <a:buClr>
                <a:srgbClr val="96D045"/>
              </a:buClr>
            </a:pPr>
            <a:r>
              <a:rPr lang="en-US" sz="1350" b="1">
                <a:solidFill>
                  <a:srgbClr val="333092"/>
                </a:solidFill>
                <a:latin typeface="Arial"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91308"/>
            <a:ext cx="6857144" cy="90697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1" y="5347416"/>
            <a:ext cx="1944808" cy="653334"/>
          </a:xfrm>
          <a:prstGeom prst="rect">
            <a:avLst/>
          </a:prstGeom>
        </p:spPr>
      </p:pic>
      <p:sp>
        <p:nvSpPr>
          <p:cNvPr id="13" name="Title 1"/>
          <p:cNvSpPr>
            <a:spLocks noGrp="1"/>
          </p:cNvSpPr>
          <p:nvPr>
            <p:ph type="title"/>
          </p:nvPr>
        </p:nvSpPr>
        <p:spPr>
          <a:xfrm>
            <a:off x="1142144" y="789089"/>
            <a:ext cx="6858000" cy="640676"/>
          </a:xfrm>
        </p:spPr>
        <p:txBody>
          <a:bodyPr>
            <a:noAutofit/>
          </a:bodyPr>
          <a:lstStyle/>
          <a:p>
            <a:pPr algn="l"/>
            <a:r>
              <a:rPr lang="en-US" sz="2700">
                <a:solidFill>
                  <a:schemeClr val="bg1"/>
                </a:solidFill>
                <a:ea typeface="+mn-ea"/>
                <a:cs typeface="+mn-cs"/>
              </a:rPr>
              <a:t>Youth Currently in Foster Care</a:t>
            </a:r>
          </a:p>
        </p:txBody>
      </p:sp>
      <p:sp>
        <p:nvSpPr>
          <p:cNvPr id="2" name="Rectangle 1">
            <a:extLst>
              <a:ext uri="{FF2B5EF4-FFF2-40B4-BE49-F238E27FC236}">
                <a16:creationId xmlns:a16="http://schemas.microsoft.com/office/drawing/2014/main" id="{CA1692DB-40C5-41FE-B21E-786995AA6E5C}"/>
              </a:ext>
            </a:extLst>
          </p:cNvPr>
          <p:cNvSpPr>
            <a:spLocks noChangeArrowheads="1"/>
          </p:cNvSpPr>
          <p:nvPr/>
        </p:nvSpPr>
        <p:spPr bwMode="auto">
          <a:xfrm>
            <a:off x="1143001" y="849710"/>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sp>
        <p:nvSpPr>
          <p:cNvPr id="3" name="Rectangle 2">
            <a:extLst>
              <a:ext uri="{FF2B5EF4-FFF2-40B4-BE49-F238E27FC236}">
                <a16:creationId xmlns:a16="http://schemas.microsoft.com/office/drawing/2014/main" id="{A9C13B99-B579-46CB-9ACE-40413A598DF6}"/>
              </a:ext>
            </a:extLst>
          </p:cNvPr>
          <p:cNvSpPr>
            <a:spLocks noChangeArrowheads="1"/>
          </p:cNvSpPr>
          <p:nvPr/>
        </p:nvSpPr>
        <p:spPr bwMode="auto">
          <a:xfrm>
            <a:off x="1257301" y="964011"/>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pic>
        <p:nvPicPr>
          <p:cNvPr id="12" name="Picture 11">
            <a:extLst>
              <a:ext uri="{FF2B5EF4-FFF2-40B4-BE49-F238E27FC236}">
                <a16:creationId xmlns:a16="http://schemas.microsoft.com/office/drawing/2014/main" id="{DB1EC58A-1EDC-4467-9C32-8349ABDA911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742" r="5181"/>
          <a:stretch/>
        </p:blipFill>
        <p:spPr>
          <a:xfrm>
            <a:off x="1485515" y="1506478"/>
            <a:ext cx="3064058" cy="1913390"/>
          </a:xfrm>
          <a:prstGeom prst="rect">
            <a:avLst/>
          </a:prstGeom>
        </p:spPr>
      </p:pic>
      <p:sp>
        <p:nvSpPr>
          <p:cNvPr id="15" name="TextBox 14">
            <a:extLst>
              <a:ext uri="{FF2B5EF4-FFF2-40B4-BE49-F238E27FC236}">
                <a16:creationId xmlns:a16="http://schemas.microsoft.com/office/drawing/2014/main" id="{F50244E5-179F-4249-8855-071DEB8F84D3}"/>
              </a:ext>
            </a:extLst>
          </p:cNvPr>
          <p:cNvSpPr txBox="1"/>
          <p:nvPr/>
        </p:nvSpPr>
        <p:spPr>
          <a:xfrm>
            <a:off x="2666327" y="3486854"/>
            <a:ext cx="1884495" cy="715581"/>
          </a:xfrm>
          <a:prstGeom prst="rect">
            <a:avLst/>
          </a:prstGeom>
          <a:noFill/>
        </p:spPr>
        <p:txBody>
          <a:bodyPr wrap="square" rtlCol="0">
            <a:spAutoFit/>
          </a:bodyPr>
          <a:lstStyle/>
          <a:p>
            <a:pPr algn="ctr" defTabSz="514350"/>
            <a:r>
              <a:rPr lang="en-US" sz="4050" b="1" dirty="0">
                <a:solidFill>
                  <a:prstClr val="black"/>
                </a:solidFill>
                <a:latin typeface="Arial"/>
              </a:rPr>
              <a:t>16,016</a:t>
            </a:r>
          </a:p>
        </p:txBody>
      </p:sp>
      <p:sp>
        <p:nvSpPr>
          <p:cNvPr id="16" name="TextBox 15">
            <a:extLst>
              <a:ext uri="{FF2B5EF4-FFF2-40B4-BE49-F238E27FC236}">
                <a16:creationId xmlns:a16="http://schemas.microsoft.com/office/drawing/2014/main" id="{308E890C-AC3A-4295-9AB9-6938B0E0FD39}"/>
              </a:ext>
            </a:extLst>
          </p:cNvPr>
          <p:cNvSpPr txBox="1"/>
          <p:nvPr/>
        </p:nvSpPr>
        <p:spPr>
          <a:xfrm>
            <a:off x="1357725" y="2128812"/>
            <a:ext cx="3199642" cy="715581"/>
          </a:xfrm>
          <a:prstGeom prst="rect">
            <a:avLst/>
          </a:prstGeom>
          <a:noFill/>
        </p:spPr>
        <p:txBody>
          <a:bodyPr wrap="square" rtlCol="0">
            <a:spAutoFit/>
          </a:bodyPr>
          <a:lstStyle/>
          <a:p>
            <a:pPr algn="ctr" defTabSz="514350"/>
            <a:r>
              <a:rPr lang="en-US" sz="4050" b="1" dirty="0">
                <a:solidFill>
                  <a:prstClr val="white"/>
                </a:solidFill>
                <a:latin typeface="Arial"/>
              </a:rPr>
              <a:t>424,000</a:t>
            </a:r>
          </a:p>
        </p:txBody>
      </p:sp>
      <p:pic>
        <p:nvPicPr>
          <p:cNvPr id="17" name="Picture 16">
            <a:extLst>
              <a:ext uri="{FF2B5EF4-FFF2-40B4-BE49-F238E27FC236}">
                <a16:creationId xmlns:a16="http://schemas.microsoft.com/office/drawing/2014/main" id="{0EDAD981-1A85-4240-9F59-98BC5150EC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404" r="23722"/>
          <a:stretch/>
        </p:blipFill>
        <p:spPr>
          <a:xfrm>
            <a:off x="1107796" y="3053097"/>
            <a:ext cx="1763585" cy="1656847"/>
          </a:xfrm>
          <a:prstGeom prst="rect">
            <a:avLst/>
          </a:prstGeom>
        </p:spPr>
      </p:pic>
      <p:sp>
        <p:nvSpPr>
          <p:cNvPr id="18" name="TextBox 17">
            <a:extLst>
              <a:ext uri="{FF2B5EF4-FFF2-40B4-BE49-F238E27FC236}">
                <a16:creationId xmlns:a16="http://schemas.microsoft.com/office/drawing/2014/main" id="{4D5048BA-100F-4CBC-9B5F-7B08A8127D3C}"/>
              </a:ext>
            </a:extLst>
          </p:cNvPr>
          <p:cNvSpPr txBox="1"/>
          <p:nvPr/>
        </p:nvSpPr>
        <p:spPr>
          <a:xfrm>
            <a:off x="2273282" y="3997620"/>
            <a:ext cx="2670584" cy="481799"/>
          </a:xfrm>
          <a:prstGeom prst="rect">
            <a:avLst/>
          </a:prstGeom>
          <a:noFill/>
        </p:spPr>
        <p:txBody>
          <a:bodyPr wrap="square" rtlCol="0">
            <a:spAutoFit/>
          </a:bodyPr>
          <a:lstStyle/>
          <a:p>
            <a:pPr algn="ctr" defTabSz="514350"/>
            <a:r>
              <a:rPr lang="en-US" sz="2531" b="1" dirty="0">
                <a:solidFill>
                  <a:prstClr val="black"/>
                </a:solidFill>
                <a:latin typeface="Arial"/>
              </a:rPr>
              <a:t>IN TEXAS</a:t>
            </a:r>
          </a:p>
        </p:txBody>
      </p:sp>
      <p:grpSp>
        <p:nvGrpSpPr>
          <p:cNvPr id="51" name="Group 50">
            <a:extLst>
              <a:ext uri="{FF2B5EF4-FFF2-40B4-BE49-F238E27FC236}">
                <a16:creationId xmlns:a16="http://schemas.microsoft.com/office/drawing/2014/main" id="{AEF47098-8C2C-4DCB-9110-E4BECB83B9B5}"/>
              </a:ext>
            </a:extLst>
          </p:cNvPr>
          <p:cNvGrpSpPr>
            <a:grpSpLocks noChangeAspect="1"/>
          </p:cNvGrpSpPr>
          <p:nvPr/>
        </p:nvGrpSpPr>
        <p:grpSpPr>
          <a:xfrm>
            <a:off x="6444624" y="1491797"/>
            <a:ext cx="1494223" cy="1572314"/>
            <a:chOff x="9081836" y="292851"/>
            <a:chExt cx="2664019" cy="2803238"/>
          </a:xfrm>
        </p:grpSpPr>
        <p:pic>
          <p:nvPicPr>
            <p:cNvPr id="52" name="Picture 51">
              <a:extLst>
                <a:ext uri="{FF2B5EF4-FFF2-40B4-BE49-F238E27FC236}">
                  <a16:creationId xmlns:a16="http://schemas.microsoft.com/office/drawing/2014/main" id="{7F50246B-EC9F-404C-83F7-AD60E6B29068}"/>
                </a:ext>
              </a:extLst>
            </p:cNvPr>
            <p:cNvPicPr>
              <a:picLocks noChangeAspect="1"/>
            </p:cNvPicPr>
            <p:nvPr/>
          </p:nvPicPr>
          <p:blipFill rotWithShape="1">
            <a:blip r:embed="rId7">
              <a:extLst>
                <a:ext uri="{28A0092B-C50C-407E-A947-70E740481C1C}">
                  <a14:useLocalDpi xmlns:a14="http://schemas.microsoft.com/office/drawing/2010/main" val="0"/>
                </a:ext>
              </a:extLst>
            </a:blip>
            <a:srcRect l="49787" r="21703" b="46667"/>
            <a:stretch/>
          </p:blipFill>
          <p:spPr>
            <a:xfrm>
              <a:off x="9081836" y="292851"/>
              <a:ext cx="2664019" cy="2803238"/>
            </a:xfrm>
            <a:prstGeom prst="rect">
              <a:avLst/>
            </a:prstGeom>
          </p:spPr>
        </p:pic>
        <p:pic>
          <p:nvPicPr>
            <p:cNvPr id="53" name="Picture 52">
              <a:extLst>
                <a:ext uri="{FF2B5EF4-FFF2-40B4-BE49-F238E27FC236}">
                  <a16:creationId xmlns:a16="http://schemas.microsoft.com/office/drawing/2014/main" id="{697DA43E-ACC4-4DA1-A491-9B35B61688E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54652" r="84066"/>
            <a:stretch/>
          </p:blipFill>
          <p:spPr>
            <a:xfrm>
              <a:off x="9768036" y="893470"/>
              <a:ext cx="442874" cy="708983"/>
            </a:xfrm>
            <a:prstGeom prst="rect">
              <a:avLst/>
            </a:prstGeom>
          </p:spPr>
        </p:pic>
        <p:sp>
          <p:nvSpPr>
            <p:cNvPr id="54" name="TextBox 53">
              <a:extLst>
                <a:ext uri="{FF2B5EF4-FFF2-40B4-BE49-F238E27FC236}">
                  <a16:creationId xmlns:a16="http://schemas.microsoft.com/office/drawing/2014/main" id="{CBA9C143-2857-42DB-8861-CEE63F782E8B}"/>
                </a:ext>
              </a:extLst>
            </p:cNvPr>
            <p:cNvSpPr txBox="1"/>
            <p:nvPr/>
          </p:nvSpPr>
          <p:spPr>
            <a:xfrm>
              <a:off x="10140654" y="1081541"/>
              <a:ext cx="806517" cy="621890"/>
            </a:xfrm>
            <a:prstGeom prst="rect">
              <a:avLst/>
            </a:prstGeom>
            <a:noFill/>
          </p:spPr>
          <p:txBody>
            <a:bodyPr wrap="none" rtlCol="0">
              <a:spAutoFit/>
            </a:bodyPr>
            <a:lstStyle/>
            <a:p>
              <a:pPr algn="ctr" defTabSz="514350">
                <a:lnSpc>
                  <a:spcPts val="1013"/>
                </a:lnSpc>
              </a:pPr>
              <a:r>
                <a:rPr lang="en-US" sz="1013">
                  <a:solidFill>
                    <a:prstClr val="white"/>
                  </a:solidFill>
                  <a:latin typeface="Arial"/>
                </a:rPr>
                <a:t>0-2</a:t>
              </a:r>
            </a:p>
            <a:p>
              <a:pPr algn="ctr" defTabSz="514350">
                <a:lnSpc>
                  <a:spcPts val="1013"/>
                </a:lnSpc>
              </a:pPr>
              <a:r>
                <a:rPr lang="en-US" sz="1013">
                  <a:solidFill>
                    <a:prstClr val="white"/>
                  </a:solidFill>
                  <a:latin typeface="Arial"/>
                </a:rPr>
                <a:t>YRS</a:t>
              </a:r>
            </a:p>
          </p:txBody>
        </p:sp>
        <p:sp>
          <p:nvSpPr>
            <p:cNvPr id="56" name="TextBox 55">
              <a:extLst>
                <a:ext uri="{FF2B5EF4-FFF2-40B4-BE49-F238E27FC236}">
                  <a16:creationId xmlns:a16="http://schemas.microsoft.com/office/drawing/2014/main" id="{09ABD887-6F43-4A7C-942A-7C02C3A9F866}"/>
                </a:ext>
              </a:extLst>
            </p:cNvPr>
            <p:cNvSpPr txBox="1"/>
            <p:nvPr/>
          </p:nvSpPr>
          <p:spPr>
            <a:xfrm>
              <a:off x="10169209" y="1647413"/>
              <a:ext cx="1495285" cy="658472"/>
            </a:xfrm>
            <a:prstGeom prst="rect">
              <a:avLst/>
            </a:prstGeom>
            <a:noFill/>
          </p:spPr>
          <p:txBody>
            <a:bodyPr wrap="none" rtlCol="0">
              <a:spAutoFit/>
            </a:bodyPr>
            <a:lstStyle/>
            <a:p>
              <a:pPr defTabSz="514350"/>
              <a:r>
                <a:rPr lang="en-US" b="1">
                  <a:solidFill>
                    <a:prstClr val="white"/>
                  </a:solidFill>
                  <a:latin typeface="Arial"/>
                </a:rPr>
                <a:t>26.6%</a:t>
              </a:r>
            </a:p>
          </p:txBody>
        </p:sp>
      </p:grpSp>
      <p:grpSp>
        <p:nvGrpSpPr>
          <p:cNvPr id="57" name="Group 56">
            <a:extLst>
              <a:ext uri="{FF2B5EF4-FFF2-40B4-BE49-F238E27FC236}">
                <a16:creationId xmlns:a16="http://schemas.microsoft.com/office/drawing/2014/main" id="{0A86FD1F-20A7-4DF2-8033-8D15262FB071}"/>
              </a:ext>
            </a:extLst>
          </p:cNvPr>
          <p:cNvGrpSpPr/>
          <p:nvPr/>
        </p:nvGrpSpPr>
        <p:grpSpPr>
          <a:xfrm>
            <a:off x="6777405" y="2970065"/>
            <a:ext cx="1165731" cy="1328819"/>
            <a:chOff x="9673444" y="2920887"/>
            <a:chExt cx="2072411" cy="2362344"/>
          </a:xfrm>
        </p:grpSpPr>
        <p:pic>
          <p:nvPicPr>
            <p:cNvPr id="58" name="Picture 57">
              <a:extLst>
                <a:ext uri="{FF2B5EF4-FFF2-40B4-BE49-F238E27FC236}">
                  <a16:creationId xmlns:a16="http://schemas.microsoft.com/office/drawing/2014/main" id="{01AF8F52-DAE3-41C0-91D5-113A2BACDEA1}"/>
                </a:ext>
              </a:extLst>
            </p:cNvPr>
            <p:cNvPicPr>
              <a:picLocks noChangeAspect="1"/>
            </p:cNvPicPr>
            <p:nvPr/>
          </p:nvPicPr>
          <p:blipFill rotWithShape="1">
            <a:blip r:embed="rId9">
              <a:extLst>
                <a:ext uri="{28A0092B-C50C-407E-A947-70E740481C1C}">
                  <a14:useLocalDpi xmlns:a14="http://schemas.microsoft.com/office/drawing/2010/main" val="0"/>
                </a:ext>
              </a:extLst>
            </a:blip>
            <a:srcRect l="56117" t="50000" r="21704" b="5055"/>
            <a:stretch/>
          </p:blipFill>
          <p:spPr>
            <a:xfrm>
              <a:off x="9673444" y="2920887"/>
              <a:ext cx="2072411" cy="2362344"/>
            </a:xfrm>
            <a:prstGeom prst="rect">
              <a:avLst/>
            </a:prstGeom>
          </p:spPr>
        </p:pic>
        <p:pic>
          <p:nvPicPr>
            <p:cNvPr id="59" name="Picture 58">
              <a:extLst>
                <a:ext uri="{FF2B5EF4-FFF2-40B4-BE49-F238E27FC236}">
                  <a16:creationId xmlns:a16="http://schemas.microsoft.com/office/drawing/2014/main" id="{A2997DDF-E29F-4D24-AA34-A2B19833422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845" t="41172" r="67490"/>
            <a:stretch/>
          </p:blipFill>
          <p:spPr>
            <a:xfrm>
              <a:off x="10901877" y="3147730"/>
              <a:ext cx="463192" cy="919734"/>
            </a:xfrm>
            <a:prstGeom prst="rect">
              <a:avLst/>
            </a:prstGeom>
          </p:spPr>
        </p:pic>
        <p:sp>
          <p:nvSpPr>
            <p:cNvPr id="60" name="TextBox 59">
              <a:extLst>
                <a:ext uri="{FF2B5EF4-FFF2-40B4-BE49-F238E27FC236}">
                  <a16:creationId xmlns:a16="http://schemas.microsoft.com/office/drawing/2014/main" id="{0083A71A-444E-4E26-BBA2-2A5838612256}"/>
                </a:ext>
              </a:extLst>
            </p:cNvPr>
            <p:cNvSpPr txBox="1"/>
            <p:nvPr/>
          </p:nvSpPr>
          <p:spPr>
            <a:xfrm>
              <a:off x="10124344" y="3513601"/>
              <a:ext cx="804210" cy="620112"/>
            </a:xfrm>
            <a:prstGeom prst="rect">
              <a:avLst/>
            </a:prstGeom>
            <a:noFill/>
          </p:spPr>
          <p:txBody>
            <a:bodyPr wrap="none" rtlCol="0">
              <a:spAutoFit/>
            </a:bodyPr>
            <a:lstStyle/>
            <a:p>
              <a:pPr algn="ctr" defTabSz="514350">
                <a:lnSpc>
                  <a:spcPts val="1013"/>
                </a:lnSpc>
              </a:pPr>
              <a:r>
                <a:rPr lang="en-US" sz="1013">
                  <a:solidFill>
                    <a:prstClr val="white"/>
                  </a:solidFill>
                  <a:latin typeface="Arial"/>
                </a:rPr>
                <a:t>3-5</a:t>
              </a:r>
            </a:p>
            <a:p>
              <a:pPr algn="ctr" defTabSz="514350">
                <a:lnSpc>
                  <a:spcPts val="1013"/>
                </a:lnSpc>
              </a:pPr>
              <a:r>
                <a:rPr lang="en-US" sz="1013">
                  <a:solidFill>
                    <a:prstClr val="white"/>
                  </a:solidFill>
                  <a:latin typeface="Arial"/>
                </a:rPr>
                <a:t>YRS</a:t>
              </a:r>
            </a:p>
          </p:txBody>
        </p:sp>
        <p:sp>
          <p:nvSpPr>
            <p:cNvPr id="62" name="TextBox 61">
              <a:extLst>
                <a:ext uri="{FF2B5EF4-FFF2-40B4-BE49-F238E27FC236}">
                  <a16:creationId xmlns:a16="http://schemas.microsoft.com/office/drawing/2014/main" id="{244A23B4-3F3A-4C1B-8B87-35E48FFB7D6C}"/>
                </a:ext>
              </a:extLst>
            </p:cNvPr>
            <p:cNvSpPr txBox="1"/>
            <p:nvPr/>
          </p:nvSpPr>
          <p:spPr>
            <a:xfrm>
              <a:off x="9900089" y="4021551"/>
              <a:ext cx="1491006" cy="656590"/>
            </a:xfrm>
            <a:prstGeom prst="rect">
              <a:avLst/>
            </a:prstGeom>
            <a:noFill/>
          </p:spPr>
          <p:txBody>
            <a:bodyPr wrap="none" rtlCol="0">
              <a:spAutoFit/>
            </a:bodyPr>
            <a:lstStyle/>
            <a:p>
              <a:pPr defTabSz="514350"/>
              <a:r>
                <a:rPr lang="en-US" b="1">
                  <a:solidFill>
                    <a:prstClr val="white"/>
                  </a:solidFill>
                  <a:latin typeface="Arial"/>
                </a:rPr>
                <a:t>17.6%</a:t>
              </a:r>
            </a:p>
          </p:txBody>
        </p:sp>
      </p:grpSp>
      <p:grpSp>
        <p:nvGrpSpPr>
          <p:cNvPr id="63" name="Group 62">
            <a:extLst>
              <a:ext uri="{FF2B5EF4-FFF2-40B4-BE49-F238E27FC236}">
                <a16:creationId xmlns:a16="http://schemas.microsoft.com/office/drawing/2014/main" id="{BF6C9F94-B157-4426-8118-C0E06899527C}"/>
              </a:ext>
            </a:extLst>
          </p:cNvPr>
          <p:cNvGrpSpPr/>
          <p:nvPr/>
        </p:nvGrpSpPr>
        <p:grpSpPr>
          <a:xfrm>
            <a:off x="5459339" y="3501811"/>
            <a:ext cx="1664304" cy="946526"/>
            <a:chOff x="7330216" y="3866209"/>
            <a:chExt cx="2958762" cy="1682713"/>
          </a:xfrm>
        </p:grpSpPr>
        <p:pic>
          <p:nvPicPr>
            <p:cNvPr id="64" name="Picture 63">
              <a:extLst>
                <a:ext uri="{FF2B5EF4-FFF2-40B4-BE49-F238E27FC236}">
                  <a16:creationId xmlns:a16="http://schemas.microsoft.com/office/drawing/2014/main" id="{43778B12-C88D-4293-AE52-F9E3CAC4ADA9}"/>
                </a:ext>
              </a:extLst>
            </p:cNvPr>
            <p:cNvPicPr>
              <a:picLocks noChangeAspect="1"/>
            </p:cNvPicPr>
            <p:nvPr/>
          </p:nvPicPr>
          <p:blipFill rotWithShape="1">
            <a:blip r:embed="rId11">
              <a:extLst>
                <a:ext uri="{28A0092B-C50C-407E-A947-70E740481C1C}">
                  <a14:useLocalDpi xmlns:a14="http://schemas.microsoft.com/office/drawing/2010/main" val="0"/>
                </a:ext>
              </a:extLst>
            </a:blip>
            <a:srcRect l="31041" t="67985" r="37295"/>
            <a:stretch/>
          </p:blipFill>
          <p:spPr>
            <a:xfrm>
              <a:off x="7330216" y="3866209"/>
              <a:ext cx="2958762" cy="1682713"/>
            </a:xfrm>
            <a:prstGeom prst="rect">
              <a:avLst/>
            </a:prstGeom>
          </p:spPr>
        </p:pic>
        <p:pic>
          <p:nvPicPr>
            <p:cNvPr id="65" name="Picture 64">
              <a:extLst>
                <a:ext uri="{FF2B5EF4-FFF2-40B4-BE49-F238E27FC236}">
                  <a16:creationId xmlns:a16="http://schemas.microsoft.com/office/drawing/2014/main" id="{351604A0-B8A7-4406-91D3-2AF49D7295D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2629" t="29463" r="46135"/>
            <a:stretch/>
          </p:blipFill>
          <p:spPr>
            <a:xfrm>
              <a:off x="7972900" y="4145360"/>
              <a:ext cx="590239" cy="1102796"/>
            </a:xfrm>
            <a:prstGeom prst="rect">
              <a:avLst/>
            </a:prstGeom>
          </p:spPr>
        </p:pic>
        <p:sp>
          <p:nvSpPr>
            <p:cNvPr id="66" name="TextBox 65">
              <a:extLst>
                <a:ext uri="{FF2B5EF4-FFF2-40B4-BE49-F238E27FC236}">
                  <a16:creationId xmlns:a16="http://schemas.microsoft.com/office/drawing/2014/main" id="{09BEAED9-724B-48A4-9FB7-B60CED269C08}"/>
                </a:ext>
              </a:extLst>
            </p:cNvPr>
            <p:cNvSpPr txBox="1"/>
            <p:nvPr/>
          </p:nvSpPr>
          <p:spPr>
            <a:xfrm>
              <a:off x="8557058" y="4329327"/>
              <a:ext cx="1203178" cy="441260"/>
            </a:xfrm>
            <a:prstGeom prst="rect">
              <a:avLst/>
            </a:prstGeom>
            <a:noFill/>
          </p:spPr>
          <p:txBody>
            <a:bodyPr wrap="none" rtlCol="0">
              <a:spAutoFit/>
            </a:bodyPr>
            <a:lstStyle/>
            <a:p>
              <a:pPr algn="ctr" defTabSz="514350"/>
              <a:r>
                <a:rPr lang="en-US" sz="1013">
                  <a:solidFill>
                    <a:prstClr val="white"/>
                  </a:solidFill>
                  <a:latin typeface="Arial"/>
                </a:rPr>
                <a:t>6-9 YRS</a:t>
              </a:r>
            </a:p>
          </p:txBody>
        </p:sp>
        <p:sp>
          <p:nvSpPr>
            <p:cNvPr id="68" name="TextBox 67">
              <a:extLst>
                <a:ext uri="{FF2B5EF4-FFF2-40B4-BE49-F238E27FC236}">
                  <a16:creationId xmlns:a16="http://schemas.microsoft.com/office/drawing/2014/main" id="{F6BFFB19-A461-440D-A1D3-56C469CB0B2E}"/>
                </a:ext>
              </a:extLst>
            </p:cNvPr>
            <p:cNvSpPr txBox="1"/>
            <p:nvPr/>
          </p:nvSpPr>
          <p:spPr>
            <a:xfrm>
              <a:off x="8538001" y="4622613"/>
              <a:ext cx="1491006" cy="656590"/>
            </a:xfrm>
            <a:prstGeom prst="rect">
              <a:avLst/>
            </a:prstGeom>
            <a:noFill/>
          </p:spPr>
          <p:txBody>
            <a:bodyPr wrap="none" rtlCol="0">
              <a:spAutoFit/>
            </a:bodyPr>
            <a:lstStyle/>
            <a:p>
              <a:pPr defTabSz="514350"/>
              <a:r>
                <a:rPr lang="en-US" b="1">
                  <a:solidFill>
                    <a:prstClr val="white"/>
                  </a:solidFill>
                  <a:latin typeface="Arial"/>
                </a:rPr>
                <a:t>17.2%</a:t>
              </a:r>
            </a:p>
          </p:txBody>
        </p:sp>
      </p:grpSp>
      <p:grpSp>
        <p:nvGrpSpPr>
          <p:cNvPr id="69" name="Group 68">
            <a:extLst>
              <a:ext uri="{FF2B5EF4-FFF2-40B4-BE49-F238E27FC236}">
                <a16:creationId xmlns:a16="http://schemas.microsoft.com/office/drawing/2014/main" id="{7C3B7109-7293-4410-8F1D-698E84150E1F}"/>
              </a:ext>
            </a:extLst>
          </p:cNvPr>
          <p:cNvGrpSpPr/>
          <p:nvPr/>
        </p:nvGrpSpPr>
        <p:grpSpPr>
          <a:xfrm>
            <a:off x="4957332" y="2617833"/>
            <a:ext cx="1058098" cy="1478482"/>
            <a:chOff x="6437756" y="2294695"/>
            <a:chExt cx="1881063" cy="2628412"/>
          </a:xfrm>
        </p:grpSpPr>
        <p:pic>
          <p:nvPicPr>
            <p:cNvPr id="70" name="Picture 69" descr="A close up of a logo&#10;&#10;Description generated with very high confidence">
              <a:extLst>
                <a:ext uri="{FF2B5EF4-FFF2-40B4-BE49-F238E27FC236}">
                  <a16:creationId xmlns:a16="http://schemas.microsoft.com/office/drawing/2014/main" id="{ED7CB404-CDC5-43DC-8996-AC662B725804}"/>
                </a:ext>
              </a:extLst>
            </p:cNvPr>
            <p:cNvPicPr>
              <a:picLocks noChangeAspect="1"/>
            </p:cNvPicPr>
            <p:nvPr/>
          </p:nvPicPr>
          <p:blipFill rotWithShape="1">
            <a:blip r:embed="rId13">
              <a:extLst>
                <a:ext uri="{28A0092B-C50C-407E-A947-70E740481C1C}">
                  <a14:useLocalDpi xmlns:a14="http://schemas.microsoft.com/office/drawing/2010/main" val="0"/>
                </a:ext>
              </a:extLst>
            </a:blip>
            <a:srcRect l="21490" t="38086" r="58379" b="11907"/>
            <a:stretch/>
          </p:blipFill>
          <p:spPr>
            <a:xfrm>
              <a:off x="6437756" y="2294695"/>
              <a:ext cx="1881063" cy="2628412"/>
            </a:xfrm>
            <a:prstGeom prst="rect">
              <a:avLst/>
            </a:prstGeom>
          </p:spPr>
        </p:pic>
        <p:pic>
          <p:nvPicPr>
            <p:cNvPr id="71" name="Picture 70">
              <a:extLst>
                <a:ext uri="{FF2B5EF4-FFF2-40B4-BE49-F238E27FC236}">
                  <a16:creationId xmlns:a16="http://schemas.microsoft.com/office/drawing/2014/main" id="{8EEB6A22-9769-4C89-AF3A-4EE5D84AF04A}"/>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53959" t="20606" r="25295"/>
            <a:stretch/>
          </p:blipFill>
          <p:spPr>
            <a:xfrm>
              <a:off x="6627625" y="2619372"/>
              <a:ext cx="576620" cy="1241268"/>
            </a:xfrm>
            <a:prstGeom prst="rect">
              <a:avLst/>
            </a:prstGeom>
          </p:spPr>
        </p:pic>
        <p:sp>
          <p:nvSpPr>
            <p:cNvPr id="72" name="TextBox 71">
              <a:extLst>
                <a:ext uri="{FF2B5EF4-FFF2-40B4-BE49-F238E27FC236}">
                  <a16:creationId xmlns:a16="http://schemas.microsoft.com/office/drawing/2014/main" id="{E34532B5-2EE7-4AC8-B8C7-BE8110A2167E}"/>
                </a:ext>
              </a:extLst>
            </p:cNvPr>
            <p:cNvSpPr txBox="1"/>
            <p:nvPr/>
          </p:nvSpPr>
          <p:spPr>
            <a:xfrm>
              <a:off x="7013944" y="3010464"/>
              <a:ext cx="918201" cy="620112"/>
            </a:xfrm>
            <a:prstGeom prst="rect">
              <a:avLst/>
            </a:prstGeom>
            <a:noFill/>
          </p:spPr>
          <p:txBody>
            <a:bodyPr wrap="none" rtlCol="0">
              <a:spAutoFit/>
            </a:bodyPr>
            <a:lstStyle/>
            <a:p>
              <a:pPr algn="ctr" defTabSz="514350">
                <a:lnSpc>
                  <a:spcPts val="1013"/>
                </a:lnSpc>
              </a:pPr>
              <a:r>
                <a:rPr lang="en-US" sz="1013">
                  <a:solidFill>
                    <a:prstClr val="white"/>
                  </a:solidFill>
                  <a:latin typeface="Arial"/>
                </a:rPr>
                <a:t>10-13</a:t>
              </a:r>
            </a:p>
            <a:p>
              <a:pPr algn="ctr" defTabSz="514350">
                <a:lnSpc>
                  <a:spcPts val="1013"/>
                </a:lnSpc>
              </a:pPr>
              <a:r>
                <a:rPr lang="en-US" sz="1013">
                  <a:solidFill>
                    <a:prstClr val="white"/>
                  </a:solidFill>
                  <a:latin typeface="Arial"/>
                </a:rPr>
                <a:t>YRS</a:t>
              </a:r>
            </a:p>
          </p:txBody>
        </p:sp>
        <p:sp>
          <p:nvSpPr>
            <p:cNvPr id="74" name="TextBox 73">
              <a:extLst>
                <a:ext uri="{FF2B5EF4-FFF2-40B4-BE49-F238E27FC236}">
                  <a16:creationId xmlns:a16="http://schemas.microsoft.com/office/drawing/2014/main" id="{8C57BBF2-3A67-47DB-BD85-E561FB800B37}"/>
                </a:ext>
              </a:extLst>
            </p:cNvPr>
            <p:cNvSpPr txBox="1"/>
            <p:nvPr/>
          </p:nvSpPr>
          <p:spPr>
            <a:xfrm>
              <a:off x="6893548" y="3617470"/>
              <a:ext cx="1149033" cy="656590"/>
            </a:xfrm>
            <a:prstGeom prst="rect">
              <a:avLst/>
            </a:prstGeom>
            <a:noFill/>
          </p:spPr>
          <p:txBody>
            <a:bodyPr wrap="none" rtlCol="0">
              <a:spAutoFit/>
            </a:bodyPr>
            <a:lstStyle/>
            <a:p>
              <a:pPr defTabSz="514350"/>
              <a:r>
                <a:rPr lang="en-US" b="1">
                  <a:solidFill>
                    <a:prstClr val="white"/>
                  </a:solidFill>
                  <a:latin typeface="Arial"/>
                </a:rPr>
                <a:t>17%</a:t>
              </a:r>
            </a:p>
          </p:txBody>
        </p:sp>
      </p:grpSp>
      <p:grpSp>
        <p:nvGrpSpPr>
          <p:cNvPr id="75" name="Group 74">
            <a:extLst>
              <a:ext uri="{FF2B5EF4-FFF2-40B4-BE49-F238E27FC236}">
                <a16:creationId xmlns:a16="http://schemas.microsoft.com/office/drawing/2014/main" id="{70664C66-9184-420C-A8D2-338AD06D9DC3}"/>
              </a:ext>
            </a:extLst>
          </p:cNvPr>
          <p:cNvGrpSpPr/>
          <p:nvPr/>
        </p:nvGrpSpPr>
        <p:grpSpPr>
          <a:xfrm>
            <a:off x="5011273" y="1504650"/>
            <a:ext cx="1562686" cy="1319053"/>
            <a:chOff x="6533655" y="315703"/>
            <a:chExt cx="2778108" cy="2344982"/>
          </a:xfrm>
        </p:grpSpPr>
        <p:pic>
          <p:nvPicPr>
            <p:cNvPr id="76" name="Picture 75">
              <a:extLst>
                <a:ext uri="{FF2B5EF4-FFF2-40B4-BE49-F238E27FC236}">
                  <a16:creationId xmlns:a16="http://schemas.microsoft.com/office/drawing/2014/main" id="{2EE1E137-607D-4DEB-8E24-33A5979C6D52}"/>
                </a:ext>
              </a:extLst>
            </p:cNvPr>
            <p:cNvPicPr>
              <a:picLocks noChangeAspect="1"/>
            </p:cNvPicPr>
            <p:nvPr/>
          </p:nvPicPr>
          <p:blipFill rotWithShape="1">
            <a:blip r:embed="rId15">
              <a:extLst>
                <a:ext uri="{28A0092B-C50C-407E-A947-70E740481C1C}">
                  <a14:useLocalDpi xmlns:a14="http://schemas.microsoft.com/office/drawing/2010/main" val="0"/>
                </a:ext>
              </a:extLst>
            </a:blip>
            <a:srcRect l="22346" r="49144" b="55017"/>
            <a:stretch/>
          </p:blipFill>
          <p:spPr>
            <a:xfrm>
              <a:off x="6533655" y="315703"/>
              <a:ext cx="2642205" cy="2344982"/>
            </a:xfrm>
            <a:prstGeom prst="rect">
              <a:avLst/>
            </a:prstGeom>
          </p:spPr>
        </p:pic>
        <p:pic>
          <p:nvPicPr>
            <p:cNvPr id="77" name="Picture 76">
              <a:extLst>
                <a:ext uri="{FF2B5EF4-FFF2-40B4-BE49-F238E27FC236}">
                  <a16:creationId xmlns:a16="http://schemas.microsoft.com/office/drawing/2014/main" id="{177B6D1B-8FE3-47D8-8320-F85BEADCF13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74940" t="8139"/>
            <a:stretch/>
          </p:blipFill>
          <p:spPr>
            <a:xfrm>
              <a:off x="7205711" y="1032037"/>
              <a:ext cx="696525" cy="1436181"/>
            </a:xfrm>
            <a:prstGeom prst="rect">
              <a:avLst/>
            </a:prstGeom>
          </p:spPr>
        </p:pic>
        <p:sp>
          <p:nvSpPr>
            <p:cNvPr id="78" name="TextBox 77">
              <a:extLst>
                <a:ext uri="{FF2B5EF4-FFF2-40B4-BE49-F238E27FC236}">
                  <a16:creationId xmlns:a16="http://schemas.microsoft.com/office/drawing/2014/main" id="{D759A951-87D8-4162-BD6C-6005D2C2016F}"/>
                </a:ext>
              </a:extLst>
            </p:cNvPr>
            <p:cNvSpPr txBox="1"/>
            <p:nvPr/>
          </p:nvSpPr>
          <p:spPr>
            <a:xfrm>
              <a:off x="7635084" y="682257"/>
              <a:ext cx="1459660" cy="441260"/>
            </a:xfrm>
            <a:prstGeom prst="rect">
              <a:avLst/>
            </a:prstGeom>
            <a:noFill/>
          </p:spPr>
          <p:txBody>
            <a:bodyPr wrap="none" rtlCol="0">
              <a:spAutoFit/>
            </a:bodyPr>
            <a:lstStyle/>
            <a:p>
              <a:pPr algn="ctr" defTabSz="514350"/>
              <a:r>
                <a:rPr lang="en-US" sz="1013">
                  <a:solidFill>
                    <a:prstClr val="white"/>
                  </a:solidFill>
                  <a:latin typeface="Arial"/>
                </a:rPr>
                <a:t>14-17 YRS</a:t>
              </a:r>
            </a:p>
          </p:txBody>
        </p:sp>
        <p:sp>
          <p:nvSpPr>
            <p:cNvPr id="80" name="TextBox 79">
              <a:extLst>
                <a:ext uri="{FF2B5EF4-FFF2-40B4-BE49-F238E27FC236}">
                  <a16:creationId xmlns:a16="http://schemas.microsoft.com/office/drawing/2014/main" id="{CA9088F5-044F-499D-A9C3-6AF32052446E}"/>
                </a:ext>
              </a:extLst>
            </p:cNvPr>
            <p:cNvSpPr txBox="1"/>
            <p:nvPr/>
          </p:nvSpPr>
          <p:spPr>
            <a:xfrm>
              <a:off x="7820757" y="1008951"/>
              <a:ext cx="1491006" cy="656590"/>
            </a:xfrm>
            <a:prstGeom prst="rect">
              <a:avLst/>
            </a:prstGeom>
            <a:noFill/>
          </p:spPr>
          <p:txBody>
            <a:bodyPr wrap="none" rtlCol="0">
              <a:spAutoFit/>
            </a:bodyPr>
            <a:lstStyle/>
            <a:p>
              <a:pPr defTabSz="514350"/>
              <a:r>
                <a:rPr lang="en-US" b="1">
                  <a:solidFill>
                    <a:prstClr val="white"/>
                  </a:solidFill>
                  <a:latin typeface="Arial"/>
                </a:rPr>
                <a:t>21.6%</a:t>
              </a:r>
            </a:p>
          </p:txBody>
        </p:sp>
      </p:grpSp>
      <p:sp>
        <p:nvSpPr>
          <p:cNvPr id="81" name="Oval 80">
            <a:extLst>
              <a:ext uri="{FF2B5EF4-FFF2-40B4-BE49-F238E27FC236}">
                <a16:creationId xmlns:a16="http://schemas.microsoft.com/office/drawing/2014/main" id="{D344908C-EB92-4FF4-98AE-1A289B023E4B}"/>
              </a:ext>
            </a:extLst>
          </p:cNvPr>
          <p:cNvSpPr/>
          <p:nvPr/>
        </p:nvSpPr>
        <p:spPr>
          <a:xfrm>
            <a:off x="5726920" y="2224969"/>
            <a:ext cx="1474616" cy="1474616"/>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algn="ctr" defTabSz="514350">
              <a:defRPr/>
            </a:pPr>
            <a:endParaRPr lang="en-US" sz="1013" kern="0">
              <a:solidFill>
                <a:prstClr val="white"/>
              </a:solidFill>
              <a:latin typeface="Arial"/>
            </a:endParaRPr>
          </a:p>
        </p:txBody>
      </p:sp>
      <p:sp>
        <p:nvSpPr>
          <p:cNvPr id="82" name="TextBox 81">
            <a:extLst>
              <a:ext uri="{FF2B5EF4-FFF2-40B4-BE49-F238E27FC236}">
                <a16:creationId xmlns:a16="http://schemas.microsoft.com/office/drawing/2014/main" id="{E92EF697-AF18-46DF-B2A7-DF6696DE2E99}"/>
              </a:ext>
            </a:extLst>
          </p:cNvPr>
          <p:cNvSpPr txBox="1"/>
          <p:nvPr/>
        </p:nvSpPr>
        <p:spPr>
          <a:xfrm>
            <a:off x="5685476" y="2486284"/>
            <a:ext cx="1505605" cy="1066959"/>
          </a:xfrm>
          <a:prstGeom prst="rect">
            <a:avLst/>
          </a:prstGeom>
          <a:noFill/>
        </p:spPr>
        <p:txBody>
          <a:bodyPr wrap="none" rtlCol="0">
            <a:spAutoFit/>
          </a:bodyPr>
          <a:lstStyle/>
          <a:p>
            <a:pPr algn="ctr" defTabSz="514350">
              <a:lnSpc>
                <a:spcPts val="1856"/>
              </a:lnSpc>
            </a:pPr>
            <a:r>
              <a:rPr lang="en-US">
                <a:solidFill>
                  <a:prstClr val="black"/>
                </a:solidFill>
                <a:latin typeface="Arial"/>
              </a:rPr>
              <a:t>Ages of</a:t>
            </a:r>
          </a:p>
          <a:p>
            <a:pPr algn="ctr" defTabSz="514350">
              <a:lnSpc>
                <a:spcPts val="1856"/>
              </a:lnSpc>
            </a:pPr>
            <a:r>
              <a:rPr lang="en-US">
                <a:solidFill>
                  <a:prstClr val="black"/>
                </a:solidFill>
                <a:latin typeface="Arial"/>
              </a:rPr>
              <a:t>Youth in</a:t>
            </a:r>
          </a:p>
          <a:p>
            <a:pPr algn="ctr" defTabSz="514350">
              <a:lnSpc>
                <a:spcPts val="1856"/>
              </a:lnSpc>
            </a:pPr>
            <a:r>
              <a:rPr lang="en-US">
                <a:solidFill>
                  <a:prstClr val="black"/>
                </a:solidFill>
                <a:latin typeface="Arial"/>
              </a:rPr>
              <a:t>Texas Foster</a:t>
            </a:r>
          </a:p>
          <a:p>
            <a:pPr algn="ctr" defTabSz="514350">
              <a:lnSpc>
                <a:spcPts val="1856"/>
              </a:lnSpc>
            </a:pPr>
            <a:r>
              <a:rPr lang="en-US">
                <a:solidFill>
                  <a:prstClr val="black"/>
                </a:solidFill>
                <a:latin typeface="Arial"/>
              </a:rPr>
              <a:t>Care</a:t>
            </a:r>
          </a:p>
        </p:txBody>
      </p:sp>
      <p:sp>
        <p:nvSpPr>
          <p:cNvPr id="45" name="TextBox 44">
            <a:extLst>
              <a:ext uri="{FF2B5EF4-FFF2-40B4-BE49-F238E27FC236}">
                <a16:creationId xmlns:a16="http://schemas.microsoft.com/office/drawing/2014/main" id="{E8DC970A-2819-4AF2-A15B-78A12C3E5422}"/>
              </a:ext>
            </a:extLst>
          </p:cNvPr>
          <p:cNvSpPr txBox="1"/>
          <p:nvPr/>
        </p:nvSpPr>
        <p:spPr>
          <a:xfrm>
            <a:off x="5324905" y="5054338"/>
            <a:ext cx="2518817" cy="784830"/>
          </a:xfrm>
          <a:prstGeom prst="rect">
            <a:avLst/>
          </a:prstGeom>
          <a:noFill/>
        </p:spPr>
        <p:txBody>
          <a:bodyPr wrap="square" rtlCol="0">
            <a:spAutoFit/>
          </a:bodyPr>
          <a:lstStyle/>
          <a:p>
            <a:pPr algn="ctr" defTabSz="514350"/>
            <a:r>
              <a:rPr lang="en-US" sz="1500" b="1">
                <a:solidFill>
                  <a:prstClr val="black"/>
                </a:solidFill>
                <a:latin typeface="Arial"/>
              </a:rPr>
              <a:t>Numbers from DFPS, </a:t>
            </a:r>
          </a:p>
          <a:p>
            <a:pPr algn="ctr" defTabSz="514350"/>
            <a:r>
              <a:rPr lang="en-US" sz="1500" b="1">
                <a:solidFill>
                  <a:prstClr val="black"/>
                </a:solidFill>
                <a:latin typeface="Arial"/>
              </a:rPr>
              <a:t>as of March 2021</a:t>
            </a:r>
          </a:p>
          <a:p>
            <a:pPr algn="ctr" defTabSz="514350"/>
            <a:r>
              <a:rPr lang="en-US" sz="750" b="1">
                <a:solidFill>
                  <a:prstClr val="black"/>
                </a:solidFill>
                <a:latin typeface="Arial"/>
                <a:hlinkClick r:id="rId16"/>
              </a:rPr>
              <a:t>https://www.dfps.state.tx.us/About_DFPS/Monthly_Data/default.asp</a:t>
            </a:r>
            <a:r>
              <a:rPr lang="en-US" sz="750" b="1">
                <a:solidFill>
                  <a:prstClr val="black"/>
                </a:solidFill>
                <a:latin typeface="Arial"/>
              </a:rPr>
              <a:t> </a:t>
            </a:r>
          </a:p>
        </p:txBody>
      </p:sp>
      <p:sp>
        <p:nvSpPr>
          <p:cNvPr id="41" name="TextBox 40">
            <a:extLst>
              <a:ext uri="{FF2B5EF4-FFF2-40B4-BE49-F238E27FC236}">
                <a16:creationId xmlns:a16="http://schemas.microsoft.com/office/drawing/2014/main" id="{5B43E0F1-D29B-4619-8795-8D830A3791B1}"/>
              </a:ext>
            </a:extLst>
          </p:cNvPr>
          <p:cNvSpPr txBox="1"/>
          <p:nvPr/>
        </p:nvSpPr>
        <p:spPr>
          <a:xfrm>
            <a:off x="2792543" y="4524819"/>
            <a:ext cx="4302647" cy="461665"/>
          </a:xfrm>
          <a:prstGeom prst="rect">
            <a:avLst/>
          </a:prstGeom>
          <a:noFill/>
        </p:spPr>
        <p:txBody>
          <a:bodyPr wrap="square" rtlCol="0">
            <a:spAutoFit/>
          </a:bodyPr>
          <a:lstStyle/>
          <a:p>
            <a:pPr algn="ctr" defTabSz="514350"/>
            <a:r>
              <a:rPr lang="en-US" sz="2400" b="1">
                <a:solidFill>
                  <a:prstClr val="black"/>
                </a:solidFill>
                <a:latin typeface="Arial"/>
              </a:rPr>
              <a:t>190 Children in CWOP</a:t>
            </a:r>
          </a:p>
        </p:txBody>
      </p:sp>
      <p:sp>
        <p:nvSpPr>
          <p:cNvPr id="4" name="Rectangle 3">
            <a:extLst>
              <a:ext uri="{FF2B5EF4-FFF2-40B4-BE49-F238E27FC236}">
                <a16:creationId xmlns:a16="http://schemas.microsoft.com/office/drawing/2014/main" id="{4F485596-0CE6-4A6F-82F5-B30D05107621}"/>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3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2" name="Rectangle 6"/>
          <p:cNvSpPr>
            <a:spLocks noChangeArrowheads="1"/>
          </p:cNvSpPr>
          <p:nvPr/>
        </p:nvSpPr>
        <p:spPr bwMode="auto">
          <a:xfrm>
            <a:off x="1257301" y="3157539"/>
            <a:ext cx="6007894" cy="1035844"/>
          </a:xfrm>
          <a:prstGeom prst="rect">
            <a:avLst/>
          </a:prstGeom>
          <a:noFill/>
          <a:ln w="9525">
            <a:noFill/>
            <a:miter lim="800000"/>
            <a:headEnd/>
            <a:tailEnd/>
          </a:ln>
        </p:spPr>
        <p:txBody>
          <a:bodyPr/>
          <a:lstStyle/>
          <a:p>
            <a:pPr marL="257175" indent="-257175" fontAlgn="base">
              <a:lnSpc>
                <a:spcPct val="125000"/>
              </a:lnSpc>
              <a:spcBef>
                <a:spcPct val="20000"/>
              </a:spcBef>
              <a:spcAft>
                <a:spcPct val="0"/>
              </a:spcAft>
              <a:buClr>
                <a:srgbClr val="96D045"/>
              </a:buClr>
            </a:pPr>
            <a:r>
              <a:rPr lang="en-US" sz="1350" b="1">
                <a:solidFill>
                  <a:srgbClr val="333092"/>
                </a:solidFill>
                <a:latin typeface="Arial"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91308"/>
            <a:ext cx="6857144" cy="90697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1" y="5347416"/>
            <a:ext cx="1944808" cy="653334"/>
          </a:xfrm>
          <a:prstGeom prst="rect">
            <a:avLst/>
          </a:prstGeom>
        </p:spPr>
      </p:pic>
      <p:sp>
        <p:nvSpPr>
          <p:cNvPr id="13" name="Title 1"/>
          <p:cNvSpPr>
            <a:spLocks noGrp="1"/>
          </p:cNvSpPr>
          <p:nvPr>
            <p:ph type="title"/>
          </p:nvPr>
        </p:nvSpPr>
        <p:spPr>
          <a:xfrm>
            <a:off x="1142144" y="789089"/>
            <a:ext cx="6858000" cy="640676"/>
          </a:xfrm>
        </p:spPr>
        <p:txBody>
          <a:bodyPr>
            <a:noAutofit/>
          </a:bodyPr>
          <a:lstStyle/>
          <a:p>
            <a:pPr algn="l"/>
            <a:r>
              <a:rPr lang="en-US" sz="2700">
                <a:solidFill>
                  <a:schemeClr val="bg1"/>
                </a:solidFill>
                <a:ea typeface="+mn-ea"/>
                <a:cs typeface="+mn-cs"/>
              </a:rPr>
              <a:t>Youth Currently Waiting for Adoption</a:t>
            </a:r>
          </a:p>
        </p:txBody>
      </p:sp>
      <p:sp>
        <p:nvSpPr>
          <p:cNvPr id="2" name="Rectangle 1">
            <a:extLst>
              <a:ext uri="{FF2B5EF4-FFF2-40B4-BE49-F238E27FC236}">
                <a16:creationId xmlns:a16="http://schemas.microsoft.com/office/drawing/2014/main" id="{CA1692DB-40C5-41FE-B21E-786995AA6E5C}"/>
              </a:ext>
            </a:extLst>
          </p:cNvPr>
          <p:cNvSpPr>
            <a:spLocks noChangeArrowheads="1"/>
          </p:cNvSpPr>
          <p:nvPr/>
        </p:nvSpPr>
        <p:spPr bwMode="auto">
          <a:xfrm>
            <a:off x="1143001" y="849710"/>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sp>
        <p:nvSpPr>
          <p:cNvPr id="3" name="Rectangle 2">
            <a:extLst>
              <a:ext uri="{FF2B5EF4-FFF2-40B4-BE49-F238E27FC236}">
                <a16:creationId xmlns:a16="http://schemas.microsoft.com/office/drawing/2014/main" id="{A9C13B99-B579-46CB-9ACE-40413A598DF6}"/>
              </a:ext>
            </a:extLst>
          </p:cNvPr>
          <p:cNvSpPr>
            <a:spLocks noChangeArrowheads="1"/>
          </p:cNvSpPr>
          <p:nvPr/>
        </p:nvSpPr>
        <p:spPr bwMode="auto">
          <a:xfrm>
            <a:off x="1257301" y="964011"/>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pic>
        <p:nvPicPr>
          <p:cNvPr id="17" name="Picture 16">
            <a:extLst>
              <a:ext uri="{FF2B5EF4-FFF2-40B4-BE49-F238E27FC236}">
                <a16:creationId xmlns:a16="http://schemas.microsoft.com/office/drawing/2014/main" id="{0EDAD981-1A85-4240-9F59-98BC5150EC5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6404" r="23722"/>
          <a:stretch/>
        </p:blipFill>
        <p:spPr>
          <a:xfrm>
            <a:off x="4572001" y="3486151"/>
            <a:ext cx="1763585" cy="1656847"/>
          </a:xfrm>
          <a:prstGeom prst="rect">
            <a:avLst/>
          </a:prstGeom>
          <a:noFill/>
          <a:ln>
            <a:noFill/>
          </a:ln>
        </p:spPr>
      </p:pic>
      <p:grpSp>
        <p:nvGrpSpPr>
          <p:cNvPr id="22" name="Group 21">
            <a:extLst>
              <a:ext uri="{FF2B5EF4-FFF2-40B4-BE49-F238E27FC236}">
                <a16:creationId xmlns:a16="http://schemas.microsoft.com/office/drawing/2014/main" id="{A406BC99-427A-4928-AE39-309893CA0CBF}"/>
              </a:ext>
            </a:extLst>
          </p:cNvPr>
          <p:cNvGrpSpPr/>
          <p:nvPr/>
        </p:nvGrpSpPr>
        <p:grpSpPr>
          <a:xfrm>
            <a:off x="5715000" y="3886201"/>
            <a:ext cx="2670584" cy="1080812"/>
            <a:chOff x="5867400" y="3429000"/>
            <a:chExt cx="3560778" cy="1441082"/>
          </a:xfrm>
        </p:grpSpPr>
        <p:sp>
          <p:nvSpPr>
            <p:cNvPr id="15" name="TextBox 14">
              <a:extLst>
                <a:ext uri="{FF2B5EF4-FFF2-40B4-BE49-F238E27FC236}">
                  <a16:creationId xmlns:a16="http://schemas.microsoft.com/office/drawing/2014/main" id="{F50244E5-179F-4249-8855-071DEB8F84D3}"/>
                </a:ext>
              </a:extLst>
            </p:cNvPr>
            <p:cNvSpPr txBox="1"/>
            <p:nvPr/>
          </p:nvSpPr>
          <p:spPr>
            <a:xfrm>
              <a:off x="6331400" y="3429000"/>
              <a:ext cx="2512660" cy="954108"/>
            </a:xfrm>
            <a:prstGeom prst="rect">
              <a:avLst/>
            </a:prstGeom>
            <a:noFill/>
          </p:spPr>
          <p:txBody>
            <a:bodyPr wrap="square" rtlCol="0">
              <a:spAutoFit/>
            </a:bodyPr>
            <a:lstStyle/>
            <a:p>
              <a:pPr algn="ctr" defTabSz="514350"/>
              <a:r>
                <a:rPr lang="en-US" sz="4050" b="1">
                  <a:solidFill>
                    <a:prstClr val="black"/>
                  </a:solidFill>
                  <a:latin typeface="Arial"/>
                </a:rPr>
                <a:t>6,806</a:t>
              </a:r>
            </a:p>
          </p:txBody>
        </p:sp>
        <p:sp>
          <p:nvSpPr>
            <p:cNvPr id="18" name="TextBox 17">
              <a:extLst>
                <a:ext uri="{FF2B5EF4-FFF2-40B4-BE49-F238E27FC236}">
                  <a16:creationId xmlns:a16="http://schemas.microsoft.com/office/drawing/2014/main" id="{4D5048BA-100F-4CBC-9B5F-7B08A8127D3C}"/>
                </a:ext>
              </a:extLst>
            </p:cNvPr>
            <p:cNvSpPr txBox="1"/>
            <p:nvPr/>
          </p:nvSpPr>
          <p:spPr>
            <a:xfrm>
              <a:off x="5867400" y="4227684"/>
              <a:ext cx="3560778" cy="642398"/>
            </a:xfrm>
            <a:prstGeom prst="rect">
              <a:avLst/>
            </a:prstGeom>
            <a:noFill/>
          </p:spPr>
          <p:txBody>
            <a:bodyPr wrap="square" rtlCol="0">
              <a:spAutoFit/>
            </a:bodyPr>
            <a:lstStyle/>
            <a:p>
              <a:pPr algn="ctr" defTabSz="514350"/>
              <a:r>
                <a:rPr lang="en-US" sz="2531" b="1">
                  <a:solidFill>
                    <a:prstClr val="black"/>
                  </a:solidFill>
                  <a:latin typeface="Arial"/>
                </a:rPr>
                <a:t>IN TEXAS</a:t>
              </a:r>
            </a:p>
          </p:txBody>
        </p:sp>
      </p:grpSp>
      <p:grpSp>
        <p:nvGrpSpPr>
          <p:cNvPr id="21" name="Group 20">
            <a:extLst>
              <a:ext uri="{FF2B5EF4-FFF2-40B4-BE49-F238E27FC236}">
                <a16:creationId xmlns:a16="http://schemas.microsoft.com/office/drawing/2014/main" id="{BC7AB1C2-25DF-466D-B75E-EC6AAC79F6D1}"/>
              </a:ext>
            </a:extLst>
          </p:cNvPr>
          <p:cNvGrpSpPr/>
          <p:nvPr/>
        </p:nvGrpSpPr>
        <p:grpSpPr>
          <a:xfrm>
            <a:off x="480233" y="1541685"/>
            <a:ext cx="5013560" cy="3342374"/>
            <a:chOff x="-1135151" y="775389"/>
            <a:chExt cx="6684747" cy="4456498"/>
          </a:xfrm>
        </p:grpSpPr>
        <p:graphicFrame>
          <p:nvGraphicFramePr>
            <p:cNvPr id="6" name="Chart 5">
              <a:extLst>
                <a:ext uri="{FF2B5EF4-FFF2-40B4-BE49-F238E27FC236}">
                  <a16:creationId xmlns:a16="http://schemas.microsoft.com/office/drawing/2014/main" id="{8C4286C6-F15B-4CDB-9E63-713BBCB84525}"/>
                </a:ext>
              </a:extLst>
            </p:cNvPr>
            <p:cNvGraphicFramePr/>
            <p:nvPr/>
          </p:nvGraphicFramePr>
          <p:xfrm>
            <a:off x="-1135151" y="775389"/>
            <a:ext cx="6684747" cy="4456498"/>
          </p:xfrm>
          <a:graphic>
            <a:graphicData uri="http://schemas.openxmlformats.org/drawingml/2006/chart">
              <c:chart xmlns:c="http://schemas.openxmlformats.org/drawingml/2006/chart" xmlns:r="http://schemas.openxmlformats.org/officeDocument/2006/relationships" r:id="rId7"/>
            </a:graphicData>
          </a:graphic>
        </p:graphicFrame>
        <p:grpSp>
          <p:nvGrpSpPr>
            <p:cNvPr id="20" name="Group 19">
              <a:extLst>
                <a:ext uri="{FF2B5EF4-FFF2-40B4-BE49-F238E27FC236}">
                  <a16:creationId xmlns:a16="http://schemas.microsoft.com/office/drawing/2014/main" id="{2565E450-1BD0-47D9-ACC5-F533C0A3641D}"/>
                </a:ext>
              </a:extLst>
            </p:cNvPr>
            <p:cNvGrpSpPr/>
            <p:nvPr/>
          </p:nvGrpSpPr>
          <p:grpSpPr>
            <a:xfrm>
              <a:off x="2540930" y="1174525"/>
              <a:ext cx="861775" cy="874599"/>
              <a:chOff x="2540930" y="1174525"/>
              <a:chExt cx="861775" cy="874599"/>
            </a:xfrm>
          </p:grpSpPr>
          <p:sp>
            <p:nvSpPr>
              <p:cNvPr id="54" name="TextBox 53">
                <a:extLst>
                  <a:ext uri="{FF2B5EF4-FFF2-40B4-BE49-F238E27FC236}">
                    <a16:creationId xmlns:a16="http://schemas.microsoft.com/office/drawing/2014/main" id="{CBA9C143-2857-42DB-8861-CEE63F782E8B}"/>
                  </a:ext>
                </a:extLst>
              </p:cNvPr>
              <p:cNvSpPr txBox="1"/>
              <p:nvPr/>
            </p:nvSpPr>
            <p:spPr>
              <a:xfrm>
                <a:off x="2626303" y="1174525"/>
                <a:ext cx="603158" cy="465084"/>
              </a:xfrm>
              <a:prstGeom prst="rect">
                <a:avLst/>
              </a:prstGeom>
              <a:noFill/>
            </p:spPr>
            <p:txBody>
              <a:bodyPr wrap="none" rtlCol="0">
                <a:spAutoFit/>
              </a:bodyPr>
              <a:lstStyle/>
              <a:p>
                <a:pPr algn="ctr" defTabSz="514350">
                  <a:lnSpc>
                    <a:spcPts val="1013"/>
                  </a:lnSpc>
                </a:pPr>
                <a:r>
                  <a:rPr lang="en-US" sz="1013">
                    <a:solidFill>
                      <a:prstClr val="white"/>
                    </a:solidFill>
                    <a:latin typeface="Arial"/>
                  </a:rPr>
                  <a:t>0-2</a:t>
                </a:r>
              </a:p>
              <a:p>
                <a:pPr algn="ctr" defTabSz="514350">
                  <a:lnSpc>
                    <a:spcPts val="1013"/>
                  </a:lnSpc>
                </a:pPr>
                <a:r>
                  <a:rPr lang="en-US" sz="1013">
                    <a:solidFill>
                      <a:prstClr val="white"/>
                    </a:solidFill>
                    <a:latin typeface="Arial"/>
                  </a:rPr>
                  <a:t>YRS</a:t>
                </a:r>
              </a:p>
            </p:txBody>
          </p:sp>
          <p:sp>
            <p:nvSpPr>
              <p:cNvPr id="56" name="TextBox 55">
                <a:extLst>
                  <a:ext uri="{FF2B5EF4-FFF2-40B4-BE49-F238E27FC236}">
                    <a16:creationId xmlns:a16="http://schemas.microsoft.com/office/drawing/2014/main" id="{09ABD887-6F43-4A7C-942A-7C02C3A9F866}"/>
                  </a:ext>
                </a:extLst>
              </p:cNvPr>
              <p:cNvSpPr txBox="1"/>
              <p:nvPr/>
            </p:nvSpPr>
            <p:spPr>
              <a:xfrm>
                <a:off x="2540930" y="1556681"/>
                <a:ext cx="861775" cy="492443"/>
              </a:xfrm>
              <a:prstGeom prst="rect">
                <a:avLst/>
              </a:prstGeom>
              <a:noFill/>
            </p:spPr>
            <p:txBody>
              <a:bodyPr wrap="none" rtlCol="0">
                <a:spAutoFit/>
              </a:bodyPr>
              <a:lstStyle/>
              <a:p>
                <a:pPr defTabSz="514350"/>
                <a:r>
                  <a:rPr lang="en-US" b="1">
                    <a:solidFill>
                      <a:prstClr val="white"/>
                    </a:solidFill>
                    <a:latin typeface="Arial"/>
                  </a:rPr>
                  <a:t>14%</a:t>
                </a:r>
              </a:p>
            </p:txBody>
          </p:sp>
        </p:grpSp>
        <p:grpSp>
          <p:nvGrpSpPr>
            <p:cNvPr id="19" name="Group 18">
              <a:extLst>
                <a:ext uri="{FF2B5EF4-FFF2-40B4-BE49-F238E27FC236}">
                  <a16:creationId xmlns:a16="http://schemas.microsoft.com/office/drawing/2014/main" id="{3D43EC81-8287-4038-8E65-F4D01076E84B}"/>
                </a:ext>
              </a:extLst>
            </p:cNvPr>
            <p:cNvGrpSpPr/>
            <p:nvPr/>
          </p:nvGrpSpPr>
          <p:grpSpPr>
            <a:xfrm>
              <a:off x="3355839" y="2223229"/>
              <a:ext cx="861775" cy="866332"/>
              <a:chOff x="3312487" y="2232147"/>
              <a:chExt cx="861775" cy="866332"/>
            </a:xfrm>
          </p:grpSpPr>
          <p:sp>
            <p:nvSpPr>
              <p:cNvPr id="60" name="TextBox 59">
                <a:extLst>
                  <a:ext uri="{FF2B5EF4-FFF2-40B4-BE49-F238E27FC236}">
                    <a16:creationId xmlns:a16="http://schemas.microsoft.com/office/drawing/2014/main" id="{0083A71A-444E-4E26-BBA2-2A5838612256}"/>
                  </a:ext>
                </a:extLst>
              </p:cNvPr>
              <p:cNvSpPr txBox="1"/>
              <p:nvPr/>
            </p:nvSpPr>
            <p:spPr>
              <a:xfrm>
                <a:off x="3375428" y="2232147"/>
                <a:ext cx="603158" cy="465084"/>
              </a:xfrm>
              <a:prstGeom prst="rect">
                <a:avLst/>
              </a:prstGeom>
              <a:noFill/>
            </p:spPr>
            <p:txBody>
              <a:bodyPr wrap="none" rtlCol="0">
                <a:spAutoFit/>
              </a:bodyPr>
              <a:lstStyle/>
              <a:p>
                <a:pPr algn="ctr" defTabSz="514350">
                  <a:lnSpc>
                    <a:spcPts val="1013"/>
                  </a:lnSpc>
                </a:pPr>
                <a:r>
                  <a:rPr lang="en-US" sz="1013">
                    <a:solidFill>
                      <a:prstClr val="white"/>
                    </a:solidFill>
                    <a:latin typeface="Arial"/>
                  </a:rPr>
                  <a:t>3-5</a:t>
                </a:r>
              </a:p>
              <a:p>
                <a:pPr algn="ctr" defTabSz="514350">
                  <a:lnSpc>
                    <a:spcPts val="1013"/>
                  </a:lnSpc>
                </a:pPr>
                <a:r>
                  <a:rPr lang="en-US" sz="1013">
                    <a:solidFill>
                      <a:prstClr val="white"/>
                    </a:solidFill>
                    <a:latin typeface="Arial"/>
                  </a:rPr>
                  <a:t>YRS</a:t>
                </a:r>
              </a:p>
            </p:txBody>
          </p:sp>
          <p:sp>
            <p:nvSpPr>
              <p:cNvPr id="62" name="TextBox 61">
                <a:extLst>
                  <a:ext uri="{FF2B5EF4-FFF2-40B4-BE49-F238E27FC236}">
                    <a16:creationId xmlns:a16="http://schemas.microsoft.com/office/drawing/2014/main" id="{244A23B4-3F3A-4C1B-8B87-35E48FFB7D6C}"/>
                  </a:ext>
                </a:extLst>
              </p:cNvPr>
              <p:cNvSpPr txBox="1"/>
              <p:nvPr/>
            </p:nvSpPr>
            <p:spPr>
              <a:xfrm>
                <a:off x="3312487" y="2606037"/>
                <a:ext cx="861775" cy="492442"/>
              </a:xfrm>
              <a:prstGeom prst="rect">
                <a:avLst/>
              </a:prstGeom>
              <a:noFill/>
            </p:spPr>
            <p:txBody>
              <a:bodyPr wrap="none" rtlCol="0">
                <a:spAutoFit/>
              </a:bodyPr>
              <a:lstStyle/>
              <a:p>
                <a:pPr defTabSz="514350"/>
                <a:r>
                  <a:rPr lang="en-US" b="1">
                    <a:solidFill>
                      <a:prstClr val="white"/>
                    </a:solidFill>
                    <a:latin typeface="Arial"/>
                  </a:rPr>
                  <a:t>13%</a:t>
                </a:r>
              </a:p>
            </p:txBody>
          </p:sp>
        </p:grpSp>
        <p:grpSp>
          <p:nvGrpSpPr>
            <p:cNvPr id="14" name="Group 13">
              <a:extLst>
                <a:ext uri="{FF2B5EF4-FFF2-40B4-BE49-F238E27FC236}">
                  <a16:creationId xmlns:a16="http://schemas.microsoft.com/office/drawing/2014/main" id="{D127E7D9-87BF-44F0-A7B5-ABBBA457FA42}"/>
                </a:ext>
              </a:extLst>
            </p:cNvPr>
            <p:cNvGrpSpPr/>
            <p:nvPr/>
          </p:nvGrpSpPr>
          <p:grpSpPr>
            <a:xfrm>
              <a:off x="2876920" y="3596609"/>
              <a:ext cx="903391" cy="721043"/>
              <a:chOff x="2876920" y="3596609"/>
              <a:chExt cx="903391" cy="721043"/>
            </a:xfrm>
          </p:grpSpPr>
          <p:sp>
            <p:nvSpPr>
              <p:cNvPr id="66" name="TextBox 65">
                <a:extLst>
                  <a:ext uri="{FF2B5EF4-FFF2-40B4-BE49-F238E27FC236}">
                    <a16:creationId xmlns:a16="http://schemas.microsoft.com/office/drawing/2014/main" id="{09BEAED9-724B-48A4-9FB7-B60CED269C08}"/>
                  </a:ext>
                </a:extLst>
              </p:cNvPr>
              <p:cNvSpPr txBox="1"/>
              <p:nvPr/>
            </p:nvSpPr>
            <p:spPr>
              <a:xfrm>
                <a:off x="2876920" y="3596609"/>
                <a:ext cx="902384" cy="330945"/>
              </a:xfrm>
              <a:prstGeom prst="rect">
                <a:avLst/>
              </a:prstGeom>
              <a:noFill/>
            </p:spPr>
            <p:txBody>
              <a:bodyPr wrap="none" rtlCol="0">
                <a:spAutoFit/>
              </a:bodyPr>
              <a:lstStyle/>
              <a:p>
                <a:pPr algn="ctr" defTabSz="514350"/>
                <a:r>
                  <a:rPr lang="en-US" sz="1013">
                    <a:solidFill>
                      <a:prstClr val="white"/>
                    </a:solidFill>
                    <a:latin typeface="Arial"/>
                  </a:rPr>
                  <a:t>6-9 YRS</a:t>
                </a:r>
              </a:p>
            </p:txBody>
          </p:sp>
          <p:sp>
            <p:nvSpPr>
              <p:cNvPr id="68" name="TextBox 67">
                <a:extLst>
                  <a:ext uri="{FF2B5EF4-FFF2-40B4-BE49-F238E27FC236}">
                    <a16:creationId xmlns:a16="http://schemas.microsoft.com/office/drawing/2014/main" id="{F6BFFB19-A461-440D-A1D3-56C469CB0B2E}"/>
                  </a:ext>
                </a:extLst>
              </p:cNvPr>
              <p:cNvSpPr txBox="1"/>
              <p:nvPr/>
            </p:nvSpPr>
            <p:spPr>
              <a:xfrm>
                <a:off x="2918536" y="3825209"/>
                <a:ext cx="861775" cy="492443"/>
              </a:xfrm>
              <a:prstGeom prst="rect">
                <a:avLst/>
              </a:prstGeom>
              <a:noFill/>
            </p:spPr>
            <p:txBody>
              <a:bodyPr wrap="none" rtlCol="0">
                <a:spAutoFit/>
              </a:bodyPr>
              <a:lstStyle/>
              <a:p>
                <a:pPr defTabSz="514350"/>
                <a:r>
                  <a:rPr lang="en-US" b="1">
                    <a:solidFill>
                      <a:prstClr val="white"/>
                    </a:solidFill>
                    <a:latin typeface="Arial"/>
                  </a:rPr>
                  <a:t>19%</a:t>
                </a:r>
              </a:p>
            </p:txBody>
          </p:sp>
        </p:grpSp>
        <p:grpSp>
          <p:nvGrpSpPr>
            <p:cNvPr id="11" name="Group 10">
              <a:extLst>
                <a:ext uri="{FF2B5EF4-FFF2-40B4-BE49-F238E27FC236}">
                  <a16:creationId xmlns:a16="http://schemas.microsoft.com/office/drawing/2014/main" id="{50B5F303-29CC-4E9E-8EE7-543ED59CE1B2}"/>
                </a:ext>
              </a:extLst>
            </p:cNvPr>
            <p:cNvGrpSpPr/>
            <p:nvPr/>
          </p:nvGrpSpPr>
          <p:grpSpPr>
            <a:xfrm>
              <a:off x="708363" y="3672809"/>
              <a:ext cx="968752" cy="873443"/>
              <a:chOff x="910993" y="3571753"/>
              <a:chExt cx="968752" cy="873443"/>
            </a:xfrm>
          </p:grpSpPr>
          <p:sp>
            <p:nvSpPr>
              <p:cNvPr id="72" name="TextBox 71">
                <a:extLst>
                  <a:ext uri="{FF2B5EF4-FFF2-40B4-BE49-F238E27FC236}">
                    <a16:creationId xmlns:a16="http://schemas.microsoft.com/office/drawing/2014/main" id="{E34532B5-2EE7-4AC8-B8C7-BE8110A2167E}"/>
                  </a:ext>
                </a:extLst>
              </p:cNvPr>
              <p:cNvSpPr txBox="1"/>
              <p:nvPr/>
            </p:nvSpPr>
            <p:spPr>
              <a:xfrm>
                <a:off x="910993" y="3571753"/>
                <a:ext cx="688651" cy="465084"/>
              </a:xfrm>
              <a:prstGeom prst="rect">
                <a:avLst/>
              </a:prstGeom>
              <a:noFill/>
            </p:spPr>
            <p:txBody>
              <a:bodyPr wrap="none" rtlCol="0">
                <a:spAutoFit/>
              </a:bodyPr>
              <a:lstStyle/>
              <a:p>
                <a:pPr algn="ctr" defTabSz="514350">
                  <a:lnSpc>
                    <a:spcPts val="1013"/>
                  </a:lnSpc>
                </a:pPr>
                <a:r>
                  <a:rPr lang="en-US" sz="1013">
                    <a:solidFill>
                      <a:prstClr val="white"/>
                    </a:solidFill>
                    <a:latin typeface="Arial"/>
                  </a:rPr>
                  <a:t>10-13</a:t>
                </a:r>
              </a:p>
              <a:p>
                <a:pPr algn="ctr" defTabSz="514350">
                  <a:lnSpc>
                    <a:spcPts val="1013"/>
                  </a:lnSpc>
                </a:pPr>
                <a:r>
                  <a:rPr lang="en-US" sz="1013">
                    <a:solidFill>
                      <a:prstClr val="white"/>
                    </a:solidFill>
                    <a:latin typeface="Arial"/>
                  </a:rPr>
                  <a:t>YRS</a:t>
                </a:r>
              </a:p>
            </p:txBody>
          </p:sp>
          <p:sp>
            <p:nvSpPr>
              <p:cNvPr id="74" name="TextBox 73">
                <a:extLst>
                  <a:ext uri="{FF2B5EF4-FFF2-40B4-BE49-F238E27FC236}">
                    <a16:creationId xmlns:a16="http://schemas.microsoft.com/office/drawing/2014/main" id="{8C57BBF2-3A67-47DB-BD85-E561FB800B37}"/>
                  </a:ext>
                </a:extLst>
              </p:cNvPr>
              <p:cNvSpPr txBox="1"/>
              <p:nvPr/>
            </p:nvSpPr>
            <p:spPr>
              <a:xfrm>
                <a:off x="1017970" y="3952753"/>
                <a:ext cx="861775" cy="492443"/>
              </a:xfrm>
              <a:prstGeom prst="rect">
                <a:avLst/>
              </a:prstGeom>
              <a:noFill/>
            </p:spPr>
            <p:txBody>
              <a:bodyPr wrap="none" rtlCol="0">
                <a:spAutoFit/>
              </a:bodyPr>
              <a:lstStyle/>
              <a:p>
                <a:pPr defTabSz="514350"/>
                <a:r>
                  <a:rPr lang="en-US" b="1">
                    <a:solidFill>
                      <a:prstClr val="white"/>
                    </a:solidFill>
                    <a:latin typeface="Arial"/>
                  </a:rPr>
                  <a:t>25%</a:t>
                </a:r>
              </a:p>
            </p:txBody>
          </p:sp>
        </p:grpSp>
        <p:grpSp>
          <p:nvGrpSpPr>
            <p:cNvPr id="10" name="Group 9">
              <a:extLst>
                <a:ext uri="{FF2B5EF4-FFF2-40B4-BE49-F238E27FC236}">
                  <a16:creationId xmlns:a16="http://schemas.microsoft.com/office/drawing/2014/main" id="{9880EC8A-E952-4A92-B9F5-047E352438EA}"/>
                </a:ext>
              </a:extLst>
            </p:cNvPr>
            <p:cNvGrpSpPr/>
            <p:nvPr/>
          </p:nvGrpSpPr>
          <p:grpSpPr>
            <a:xfrm>
              <a:off x="600610" y="1637472"/>
              <a:ext cx="1094746" cy="739796"/>
              <a:chOff x="600610" y="1637472"/>
              <a:chExt cx="1094746" cy="739796"/>
            </a:xfrm>
          </p:grpSpPr>
          <p:sp>
            <p:nvSpPr>
              <p:cNvPr id="78" name="TextBox 77">
                <a:extLst>
                  <a:ext uri="{FF2B5EF4-FFF2-40B4-BE49-F238E27FC236}">
                    <a16:creationId xmlns:a16="http://schemas.microsoft.com/office/drawing/2014/main" id="{D759A951-87D8-4162-BD6C-6005D2C2016F}"/>
                  </a:ext>
                </a:extLst>
              </p:cNvPr>
              <p:cNvSpPr txBox="1"/>
              <p:nvPr/>
            </p:nvSpPr>
            <p:spPr>
              <a:xfrm>
                <a:off x="600610" y="1637472"/>
                <a:ext cx="1094746" cy="330945"/>
              </a:xfrm>
              <a:prstGeom prst="rect">
                <a:avLst/>
              </a:prstGeom>
              <a:noFill/>
            </p:spPr>
            <p:txBody>
              <a:bodyPr wrap="none" rtlCol="0">
                <a:spAutoFit/>
              </a:bodyPr>
              <a:lstStyle/>
              <a:p>
                <a:pPr algn="ctr" defTabSz="514350"/>
                <a:r>
                  <a:rPr lang="en-US" sz="1013">
                    <a:solidFill>
                      <a:prstClr val="white"/>
                    </a:solidFill>
                    <a:latin typeface="Arial"/>
                  </a:rPr>
                  <a:t>14-17 YRS</a:t>
                </a:r>
              </a:p>
            </p:txBody>
          </p:sp>
          <p:sp>
            <p:nvSpPr>
              <p:cNvPr id="80" name="TextBox 79">
                <a:extLst>
                  <a:ext uri="{FF2B5EF4-FFF2-40B4-BE49-F238E27FC236}">
                    <a16:creationId xmlns:a16="http://schemas.microsoft.com/office/drawing/2014/main" id="{CA9088F5-044F-499D-A9C3-6AF32052446E}"/>
                  </a:ext>
                </a:extLst>
              </p:cNvPr>
              <p:cNvSpPr txBox="1"/>
              <p:nvPr/>
            </p:nvSpPr>
            <p:spPr>
              <a:xfrm>
                <a:off x="609325" y="1884826"/>
                <a:ext cx="861775" cy="492442"/>
              </a:xfrm>
              <a:prstGeom prst="rect">
                <a:avLst/>
              </a:prstGeom>
              <a:noFill/>
            </p:spPr>
            <p:txBody>
              <a:bodyPr wrap="none" rtlCol="0">
                <a:spAutoFit/>
              </a:bodyPr>
              <a:lstStyle/>
              <a:p>
                <a:pPr defTabSz="514350"/>
                <a:r>
                  <a:rPr lang="en-US" b="1">
                    <a:solidFill>
                      <a:prstClr val="white"/>
                    </a:solidFill>
                    <a:latin typeface="Arial"/>
                  </a:rPr>
                  <a:t>28%</a:t>
                </a:r>
              </a:p>
            </p:txBody>
          </p:sp>
        </p:grpSp>
        <p:sp>
          <p:nvSpPr>
            <p:cNvPr id="81" name="Oval 80">
              <a:extLst>
                <a:ext uri="{FF2B5EF4-FFF2-40B4-BE49-F238E27FC236}">
                  <a16:creationId xmlns:a16="http://schemas.microsoft.com/office/drawing/2014/main" id="{D344908C-EB92-4FF4-98AE-1A289B023E4B}"/>
                </a:ext>
              </a:extLst>
            </p:cNvPr>
            <p:cNvSpPr/>
            <p:nvPr/>
          </p:nvSpPr>
          <p:spPr>
            <a:xfrm>
              <a:off x="1187346" y="1981200"/>
              <a:ext cx="2013054" cy="2013054"/>
            </a:xfrm>
            <a:prstGeom prst="ellipse">
              <a:avLst/>
            </a:prstGeom>
            <a:solidFill>
              <a:srgbClr val="F79646"/>
            </a:solidFill>
            <a:ln w="25400" cap="flat" cmpd="sng" algn="ctr">
              <a:solidFill>
                <a:srgbClr val="F79646">
                  <a:shade val="50000"/>
                </a:srgbClr>
              </a:solidFill>
              <a:prstDash val="solid"/>
            </a:ln>
            <a:effectLst/>
          </p:spPr>
          <p:txBody>
            <a:bodyPr rtlCol="0" anchor="ctr"/>
            <a:lstStyle/>
            <a:p>
              <a:pPr algn="ctr" defTabSz="514350">
                <a:defRPr/>
              </a:pPr>
              <a:endParaRPr lang="en-US" sz="1013" kern="0">
                <a:solidFill>
                  <a:prstClr val="white"/>
                </a:solidFill>
                <a:latin typeface="Arial"/>
              </a:endParaRPr>
            </a:p>
          </p:txBody>
        </p:sp>
        <p:sp>
          <p:nvSpPr>
            <p:cNvPr id="82" name="TextBox 81">
              <a:extLst>
                <a:ext uri="{FF2B5EF4-FFF2-40B4-BE49-F238E27FC236}">
                  <a16:creationId xmlns:a16="http://schemas.microsoft.com/office/drawing/2014/main" id="{E92EF697-AF18-46DF-B2A7-DF6696DE2E99}"/>
                </a:ext>
              </a:extLst>
            </p:cNvPr>
            <p:cNvSpPr txBox="1"/>
            <p:nvPr/>
          </p:nvSpPr>
          <p:spPr>
            <a:xfrm>
              <a:off x="920126" y="2492362"/>
              <a:ext cx="2547492" cy="1069011"/>
            </a:xfrm>
            <a:prstGeom prst="rect">
              <a:avLst/>
            </a:prstGeom>
            <a:noFill/>
          </p:spPr>
          <p:txBody>
            <a:bodyPr wrap="square" rtlCol="0">
              <a:spAutoFit/>
            </a:bodyPr>
            <a:lstStyle/>
            <a:p>
              <a:pPr algn="ctr" defTabSz="514350">
                <a:lnSpc>
                  <a:spcPts val="1856"/>
                </a:lnSpc>
              </a:pPr>
              <a:r>
                <a:rPr lang="en-US" sz="1350" b="1">
                  <a:solidFill>
                    <a:prstClr val="black"/>
                  </a:solidFill>
                  <a:latin typeface="Arial"/>
                </a:rPr>
                <a:t>Ages of Youth </a:t>
              </a:r>
            </a:p>
            <a:p>
              <a:pPr algn="ctr" defTabSz="514350">
                <a:lnSpc>
                  <a:spcPts val="1856"/>
                </a:lnSpc>
              </a:pPr>
              <a:r>
                <a:rPr lang="en-US" sz="1350" b="1">
                  <a:solidFill>
                    <a:prstClr val="black"/>
                  </a:solidFill>
                  <a:latin typeface="Arial"/>
                </a:rPr>
                <a:t>in Texas Waiting </a:t>
              </a:r>
            </a:p>
            <a:p>
              <a:pPr algn="ctr" defTabSz="514350">
                <a:lnSpc>
                  <a:spcPts val="1856"/>
                </a:lnSpc>
              </a:pPr>
              <a:r>
                <a:rPr lang="en-US" sz="1350" b="1">
                  <a:solidFill>
                    <a:prstClr val="black"/>
                  </a:solidFill>
                  <a:latin typeface="Arial"/>
                </a:rPr>
                <a:t>for Adoption</a:t>
              </a:r>
            </a:p>
          </p:txBody>
        </p:sp>
      </p:grpSp>
      <p:sp>
        <p:nvSpPr>
          <p:cNvPr id="45" name="TextBox 44">
            <a:extLst>
              <a:ext uri="{FF2B5EF4-FFF2-40B4-BE49-F238E27FC236}">
                <a16:creationId xmlns:a16="http://schemas.microsoft.com/office/drawing/2014/main" id="{E8DC970A-2819-4AF2-A15B-78A12C3E5422}"/>
              </a:ext>
            </a:extLst>
          </p:cNvPr>
          <p:cNvSpPr txBox="1"/>
          <p:nvPr/>
        </p:nvSpPr>
        <p:spPr>
          <a:xfrm>
            <a:off x="5324905" y="5141455"/>
            <a:ext cx="2518817" cy="900246"/>
          </a:xfrm>
          <a:prstGeom prst="rect">
            <a:avLst/>
          </a:prstGeom>
          <a:noFill/>
        </p:spPr>
        <p:txBody>
          <a:bodyPr wrap="square" rtlCol="0">
            <a:spAutoFit/>
          </a:bodyPr>
          <a:lstStyle/>
          <a:p>
            <a:pPr algn="ctr" defTabSz="514350"/>
            <a:r>
              <a:rPr lang="en-US" sz="1500" b="1">
                <a:solidFill>
                  <a:prstClr val="black"/>
                </a:solidFill>
                <a:latin typeface="Arial"/>
              </a:rPr>
              <a:t>Numbers from DFPS, </a:t>
            </a:r>
          </a:p>
          <a:p>
            <a:pPr algn="ctr" defTabSz="514350"/>
            <a:r>
              <a:rPr lang="en-US" sz="1500" b="1">
                <a:solidFill>
                  <a:prstClr val="black"/>
                </a:solidFill>
                <a:latin typeface="Arial"/>
              </a:rPr>
              <a:t>as of August 2020</a:t>
            </a:r>
          </a:p>
          <a:p>
            <a:pPr algn="ctr" defTabSz="514350"/>
            <a:r>
              <a:rPr lang="en-US" sz="750" b="1">
                <a:solidFill>
                  <a:prstClr val="black"/>
                </a:solidFill>
                <a:latin typeface="Arial"/>
                <a:hlinkClick r:id="rId8"/>
              </a:rPr>
              <a:t>https://www.dfps.state.tx.us/About_DFPS/Data_Book/Child_Protective_Services/Adoption/Children_Waiting_Adoption.asp</a:t>
            </a:r>
            <a:r>
              <a:rPr lang="en-US" sz="750" b="1">
                <a:solidFill>
                  <a:prstClr val="black"/>
                </a:solidFill>
                <a:latin typeface="Arial"/>
              </a:rPr>
              <a:t> </a:t>
            </a:r>
          </a:p>
        </p:txBody>
      </p:sp>
      <p:sp>
        <p:nvSpPr>
          <p:cNvPr id="23" name="TextBox 22">
            <a:extLst>
              <a:ext uri="{FF2B5EF4-FFF2-40B4-BE49-F238E27FC236}">
                <a16:creationId xmlns:a16="http://schemas.microsoft.com/office/drawing/2014/main" id="{8C11EA74-1C43-48F1-BDA5-056C4C17A582}"/>
              </a:ext>
            </a:extLst>
          </p:cNvPr>
          <p:cNvSpPr txBox="1"/>
          <p:nvPr/>
        </p:nvSpPr>
        <p:spPr>
          <a:xfrm>
            <a:off x="4694161" y="1657351"/>
            <a:ext cx="3078240" cy="1523494"/>
          </a:xfrm>
          <a:prstGeom prst="rect">
            <a:avLst/>
          </a:prstGeom>
          <a:noFill/>
        </p:spPr>
        <p:txBody>
          <a:bodyPr wrap="square" lIns="68580" tIns="34290" rIns="68580" bIns="34290" rtlCol="0" anchor="t">
            <a:spAutoFit/>
          </a:bodyPr>
          <a:lstStyle/>
          <a:p>
            <a:r>
              <a:rPr lang="en-US" sz="1350" b="1"/>
              <a:t>A Youth Waiting for Adoption </a:t>
            </a:r>
            <a:r>
              <a:rPr lang="en-US" sz="1350" b="1" u="sng"/>
              <a:t>May</a:t>
            </a:r>
            <a:r>
              <a:rPr lang="en-US" sz="1350" b="1"/>
              <a:t> Have these Characteristics:</a:t>
            </a:r>
          </a:p>
          <a:p>
            <a:pPr marL="214313" indent="-214313">
              <a:buFont typeface="Wingdings" panose="05000000000000000000" pitchFamily="2" charset="2"/>
              <a:buChar char="Ø"/>
            </a:pPr>
            <a:r>
              <a:rPr lang="en-US" sz="1350"/>
              <a:t>Over the age of 6 years</a:t>
            </a:r>
          </a:p>
          <a:p>
            <a:pPr marL="214313" indent="-214313">
              <a:buFont typeface="Wingdings" panose="05000000000000000000" pitchFamily="2" charset="2"/>
              <a:buChar char="Ø"/>
            </a:pPr>
            <a:r>
              <a:rPr lang="en-US" sz="1350"/>
              <a:t>Be a part of a sibling group</a:t>
            </a:r>
          </a:p>
          <a:p>
            <a:pPr marL="214313" indent="-214313">
              <a:buFont typeface="Wingdings" panose="05000000000000000000" pitchFamily="2" charset="2"/>
              <a:buChar char="Ø"/>
            </a:pPr>
            <a:r>
              <a:rPr lang="en-US" sz="1350"/>
              <a:t>Have a medical condition(s)</a:t>
            </a:r>
          </a:p>
          <a:p>
            <a:pPr marL="214313" indent="-214313">
              <a:buFont typeface="Wingdings" panose="05000000000000000000" pitchFamily="2" charset="2"/>
              <a:buChar char="Ø"/>
            </a:pPr>
            <a:r>
              <a:rPr lang="en-US" sz="1350"/>
              <a:t>Have physical, mental, or emotional disabilities</a:t>
            </a:r>
          </a:p>
        </p:txBody>
      </p:sp>
      <p:sp>
        <p:nvSpPr>
          <p:cNvPr id="33" name="Rectangle 32">
            <a:extLst>
              <a:ext uri="{FF2B5EF4-FFF2-40B4-BE49-F238E27FC236}">
                <a16:creationId xmlns:a16="http://schemas.microsoft.com/office/drawing/2014/main" id="{D51CEE10-3775-43D4-8733-649BA98410A2}"/>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79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2" name="Rectangle 6"/>
          <p:cNvSpPr>
            <a:spLocks noChangeArrowheads="1"/>
          </p:cNvSpPr>
          <p:nvPr/>
        </p:nvSpPr>
        <p:spPr bwMode="auto">
          <a:xfrm>
            <a:off x="1257301" y="3157539"/>
            <a:ext cx="6007894" cy="1035844"/>
          </a:xfrm>
          <a:prstGeom prst="rect">
            <a:avLst/>
          </a:prstGeom>
          <a:noFill/>
          <a:ln w="9525">
            <a:noFill/>
            <a:miter lim="800000"/>
            <a:headEnd/>
            <a:tailEnd/>
          </a:ln>
        </p:spPr>
        <p:txBody>
          <a:bodyPr/>
          <a:lstStyle/>
          <a:p>
            <a:pPr marL="257175" indent="-257175" fontAlgn="base">
              <a:lnSpc>
                <a:spcPct val="125000"/>
              </a:lnSpc>
              <a:spcBef>
                <a:spcPct val="20000"/>
              </a:spcBef>
              <a:spcAft>
                <a:spcPct val="0"/>
              </a:spcAft>
              <a:buClr>
                <a:srgbClr val="96D045"/>
              </a:buClr>
            </a:pPr>
            <a:r>
              <a:rPr lang="en-US" sz="1350" b="1">
                <a:solidFill>
                  <a:srgbClr val="333092"/>
                </a:solidFill>
                <a:latin typeface="Arial"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91308"/>
            <a:ext cx="6857144" cy="90697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1" y="5347416"/>
            <a:ext cx="1944808" cy="653334"/>
          </a:xfrm>
          <a:prstGeom prst="rect">
            <a:avLst/>
          </a:prstGeom>
        </p:spPr>
      </p:pic>
      <p:sp>
        <p:nvSpPr>
          <p:cNvPr id="13" name="Title 1"/>
          <p:cNvSpPr>
            <a:spLocks noGrp="1"/>
          </p:cNvSpPr>
          <p:nvPr>
            <p:ph type="title"/>
          </p:nvPr>
        </p:nvSpPr>
        <p:spPr>
          <a:xfrm>
            <a:off x="1142144" y="789089"/>
            <a:ext cx="6858000" cy="640676"/>
          </a:xfrm>
        </p:spPr>
        <p:txBody>
          <a:bodyPr>
            <a:noAutofit/>
          </a:bodyPr>
          <a:lstStyle/>
          <a:p>
            <a:pPr algn="l"/>
            <a:r>
              <a:rPr lang="en-US" sz="2700">
                <a:solidFill>
                  <a:schemeClr val="bg1"/>
                </a:solidFill>
                <a:ea typeface="+mn-ea"/>
                <a:cs typeface="+mn-cs"/>
              </a:rPr>
              <a:t>A Child's Journey Through CPS</a:t>
            </a:r>
          </a:p>
        </p:txBody>
      </p:sp>
      <p:sp>
        <p:nvSpPr>
          <p:cNvPr id="2" name="Rectangle 1">
            <a:extLst>
              <a:ext uri="{FF2B5EF4-FFF2-40B4-BE49-F238E27FC236}">
                <a16:creationId xmlns:a16="http://schemas.microsoft.com/office/drawing/2014/main" id="{CA1692DB-40C5-41FE-B21E-786995AA6E5C}"/>
              </a:ext>
            </a:extLst>
          </p:cNvPr>
          <p:cNvSpPr>
            <a:spLocks noChangeArrowheads="1"/>
          </p:cNvSpPr>
          <p:nvPr/>
        </p:nvSpPr>
        <p:spPr bwMode="auto">
          <a:xfrm>
            <a:off x="1143001" y="849710"/>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sp>
        <p:nvSpPr>
          <p:cNvPr id="3" name="Rectangle 2">
            <a:extLst>
              <a:ext uri="{FF2B5EF4-FFF2-40B4-BE49-F238E27FC236}">
                <a16:creationId xmlns:a16="http://schemas.microsoft.com/office/drawing/2014/main" id="{A9C13B99-B579-46CB-9ACE-40413A598DF6}"/>
              </a:ext>
            </a:extLst>
          </p:cNvPr>
          <p:cNvSpPr>
            <a:spLocks noChangeArrowheads="1"/>
          </p:cNvSpPr>
          <p:nvPr/>
        </p:nvSpPr>
        <p:spPr bwMode="auto">
          <a:xfrm>
            <a:off x="1257301" y="964011"/>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sp>
        <p:nvSpPr>
          <p:cNvPr id="45" name="TextBox 44">
            <a:extLst>
              <a:ext uri="{FF2B5EF4-FFF2-40B4-BE49-F238E27FC236}">
                <a16:creationId xmlns:a16="http://schemas.microsoft.com/office/drawing/2014/main" id="{7AB0FEA9-3EE3-4652-9807-59C1F5ECE044}"/>
              </a:ext>
            </a:extLst>
          </p:cNvPr>
          <p:cNvSpPr txBox="1"/>
          <p:nvPr/>
        </p:nvSpPr>
        <p:spPr>
          <a:xfrm>
            <a:off x="1543050" y="1621684"/>
            <a:ext cx="4171950" cy="415498"/>
          </a:xfrm>
          <a:prstGeom prst="rect">
            <a:avLst/>
          </a:prstGeom>
          <a:noFill/>
        </p:spPr>
        <p:txBody>
          <a:bodyPr wrap="square" lIns="68580" tIns="34290" rIns="68580" bIns="34290" rtlCol="0" anchor="t">
            <a:spAutoFit/>
          </a:bodyPr>
          <a:lstStyle/>
          <a:p>
            <a:pPr defTabSz="514350"/>
            <a:r>
              <a:rPr lang="en-US" sz="2250" b="1">
                <a:latin typeface="+mj-lt"/>
              </a:rPr>
              <a:t>A Child in Foster Care’s Journey</a:t>
            </a:r>
          </a:p>
        </p:txBody>
      </p:sp>
      <p:sp>
        <p:nvSpPr>
          <p:cNvPr id="46" name="TextBox 45">
            <a:extLst>
              <a:ext uri="{FF2B5EF4-FFF2-40B4-BE49-F238E27FC236}">
                <a16:creationId xmlns:a16="http://schemas.microsoft.com/office/drawing/2014/main" id="{5BB9B668-66F8-4A64-A7A5-42217A2BFAF9}"/>
              </a:ext>
            </a:extLst>
          </p:cNvPr>
          <p:cNvSpPr txBox="1"/>
          <p:nvPr/>
        </p:nvSpPr>
        <p:spPr>
          <a:xfrm>
            <a:off x="1485782" y="3464772"/>
            <a:ext cx="3585993" cy="784830"/>
          </a:xfrm>
          <a:prstGeom prst="rect">
            <a:avLst/>
          </a:prstGeom>
          <a:noFill/>
        </p:spPr>
        <p:txBody>
          <a:bodyPr wrap="square" rtlCol="0">
            <a:spAutoFit/>
          </a:bodyPr>
          <a:lstStyle/>
          <a:p>
            <a:pPr defTabSz="514350"/>
            <a:r>
              <a:rPr lang="en-US" sz="2250" b="1">
                <a:solidFill>
                  <a:prstClr val="black"/>
                </a:solidFill>
                <a:latin typeface="+mj-lt"/>
              </a:rPr>
              <a:t>The Bio Family’s Opportunity</a:t>
            </a:r>
          </a:p>
        </p:txBody>
      </p:sp>
      <p:grpSp>
        <p:nvGrpSpPr>
          <p:cNvPr id="47" name="Group 46">
            <a:extLst>
              <a:ext uri="{FF2B5EF4-FFF2-40B4-BE49-F238E27FC236}">
                <a16:creationId xmlns:a16="http://schemas.microsoft.com/office/drawing/2014/main" id="{211C77CF-43BA-4292-B35E-E68A08C7D057}"/>
              </a:ext>
            </a:extLst>
          </p:cNvPr>
          <p:cNvGrpSpPr/>
          <p:nvPr/>
        </p:nvGrpSpPr>
        <p:grpSpPr>
          <a:xfrm>
            <a:off x="1402445" y="1916334"/>
            <a:ext cx="1148071" cy="1357432"/>
            <a:chOff x="596066" y="769162"/>
            <a:chExt cx="2041016" cy="2413212"/>
          </a:xfrm>
        </p:grpSpPr>
        <p:pic>
          <p:nvPicPr>
            <p:cNvPr id="48" name="Picture 47">
              <a:extLst>
                <a:ext uri="{FF2B5EF4-FFF2-40B4-BE49-F238E27FC236}">
                  <a16:creationId xmlns:a16="http://schemas.microsoft.com/office/drawing/2014/main" id="{C700E9AD-6F71-4C7B-A14F-6933ECC39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254" y="769162"/>
              <a:ext cx="1654854" cy="1836354"/>
            </a:xfrm>
            <a:prstGeom prst="rect">
              <a:avLst/>
            </a:prstGeom>
          </p:spPr>
        </p:pic>
        <p:sp>
          <p:nvSpPr>
            <p:cNvPr id="49" name="TextBox 48">
              <a:extLst>
                <a:ext uri="{FF2B5EF4-FFF2-40B4-BE49-F238E27FC236}">
                  <a16:creationId xmlns:a16="http://schemas.microsoft.com/office/drawing/2014/main" id="{3FA6186D-8961-4C95-9052-E11D7ABB997A}"/>
                </a:ext>
              </a:extLst>
            </p:cNvPr>
            <p:cNvSpPr txBox="1"/>
            <p:nvPr/>
          </p:nvSpPr>
          <p:spPr>
            <a:xfrm>
              <a:off x="596066" y="2525784"/>
              <a:ext cx="2041016" cy="656590"/>
            </a:xfrm>
            <a:prstGeom prst="rect">
              <a:avLst/>
            </a:prstGeom>
            <a:noFill/>
          </p:spPr>
          <p:txBody>
            <a:bodyPr wrap="none" rtlCol="0">
              <a:spAutoFit/>
            </a:bodyPr>
            <a:lstStyle/>
            <a:p>
              <a:pPr algn="ctr" defTabSz="514350"/>
              <a:r>
                <a:rPr lang="en-US" sz="900">
                  <a:solidFill>
                    <a:prstClr val="black"/>
                  </a:solidFill>
                  <a:latin typeface="+mj-lt"/>
                </a:rPr>
                <a:t>Youth Maltreatment</a:t>
              </a:r>
            </a:p>
            <a:p>
              <a:pPr algn="ctr" defTabSz="514350"/>
              <a:r>
                <a:rPr lang="en-US" sz="900">
                  <a:solidFill>
                    <a:prstClr val="black"/>
                  </a:solidFill>
                  <a:latin typeface="+mj-lt"/>
                </a:rPr>
                <a:t>Is </a:t>
              </a:r>
              <a:r>
                <a:rPr lang="en-US" sz="900">
                  <a:solidFill>
                    <a:prstClr val="black"/>
                  </a:solidFill>
                </a:rPr>
                <a:t>Reported</a:t>
              </a:r>
            </a:p>
          </p:txBody>
        </p:sp>
      </p:grpSp>
      <p:pic>
        <p:nvPicPr>
          <p:cNvPr id="83" name="Picture 82">
            <a:extLst>
              <a:ext uri="{FF2B5EF4-FFF2-40B4-BE49-F238E27FC236}">
                <a16:creationId xmlns:a16="http://schemas.microsoft.com/office/drawing/2014/main" id="{883741A8-1AE3-4756-A9DD-6ADFD76FCA07}"/>
              </a:ext>
            </a:extLst>
          </p:cNvPr>
          <p:cNvPicPr>
            <a:picLocks noChangeAspect="1"/>
          </p:cNvPicPr>
          <p:nvPr/>
        </p:nvPicPr>
        <p:blipFill rotWithShape="1">
          <a:blip r:embed="rId6">
            <a:extLst>
              <a:ext uri="{28A0092B-C50C-407E-A947-70E740481C1C}">
                <a14:useLocalDpi xmlns:a14="http://schemas.microsoft.com/office/drawing/2010/main" val="0"/>
              </a:ext>
            </a:extLst>
          </a:blip>
          <a:srcRect t="5254"/>
          <a:stretch/>
        </p:blipFill>
        <p:spPr>
          <a:xfrm>
            <a:off x="2416756" y="2096668"/>
            <a:ext cx="1627496" cy="978680"/>
          </a:xfrm>
          <a:prstGeom prst="rect">
            <a:avLst/>
          </a:prstGeom>
        </p:spPr>
      </p:pic>
      <p:sp>
        <p:nvSpPr>
          <p:cNvPr id="84" name="TextBox 83">
            <a:extLst>
              <a:ext uri="{FF2B5EF4-FFF2-40B4-BE49-F238E27FC236}">
                <a16:creationId xmlns:a16="http://schemas.microsoft.com/office/drawing/2014/main" id="{1C038B73-061F-4470-8FC6-9A3C5C4AB261}"/>
              </a:ext>
            </a:extLst>
          </p:cNvPr>
          <p:cNvSpPr txBox="1"/>
          <p:nvPr/>
        </p:nvSpPr>
        <p:spPr>
          <a:xfrm>
            <a:off x="3116171" y="3030439"/>
            <a:ext cx="928459" cy="507831"/>
          </a:xfrm>
          <a:prstGeom prst="rect">
            <a:avLst/>
          </a:prstGeom>
          <a:noFill/>
        </p:spPr>
        <p:txBody>
          <a:bodyPr wrap="none" rtlCol="0">
            <a:spAutoFit/>
          </a:bodyPr>
          <a:lstStyle/>
          <a:p>
            <a:pPr algn="ctr" defTabSz="514350"/>
            <a:r>
              <a:rPr lang="en-US" sz="900">
                <a:solidFill>
                  <a:prstClr val="black"/>
                </a:solidFill>
              </a:rPr>
              <a:t>Child Protective</a:t>
            </a:r>
          </a:p>
          <a:p>
            <a:pPr algn="ctr" defTabSz="514350"/>
            <a:r>
              <a:rPr lang="en-US" sz="900">
                <a:solidFill>
                  <a:prstClr val="black"/>
                </a:solidFill>
              </a:rPr>
              <a:t>Services (CPS)</a:t>
            </a:r>
          </a:p>
          <a:p>
            <a:pPr algn="ctr" defTabSz="514350"/>
            <a:r>
              <a:rPr lang="en-US" sz="900">
                <a:solidFill>
                  <a:prstClr val="black"/>
                </a:solidFill>
              </a:rPr>
              <a:t>Investigates</a:t>
            </a:r>
          </a:p>
        </p:txBody>
      </p:sp>
      <p:grpSp>
        <p:nvGrpSpPr>
          <p:cNvPr id="85" name="Group 84">
            <a:extLst>
              <a:ext uri="{FF2B5EF4-FFF2-40B4-BE49-F238E27FC236}">
                <a16:creationId xmlns:a16="http://schemas.microsoft.com/office/drawing/2014/main" id="{7B1BD320-6FB0-44DE-9A3A-E30F04343E9E}"/>
              </a:ext>
            </a:extLst>
          </p:cNvPr>
          <p:cNvGrpSpPr/>
          <p:nvPr/>
        </p:nvGrpSpPr>
        <p:grpSpPr>
          <a:xfrm>
            <a:off x="4044250" y="2026812"/>
            <a:ext cx="1642301" cy="1495870"/>
            <a:chOff x="5337432" y="741451"/>
            <a:chExt cx="2919645" cy="2659325"/>
          </a:xfrm>
        </p:grpSpPr>
        <p:pic>
          <p:nvPicPr>
            <p:cNvPr id="86" name="Picture 85" descr="A close up of a logo&#10;&#10;Description generated with high confidence">
              <a:extLst>
                <a:ext uri="{FF2B5EF4-FFF2-40B4-BE49-F238E27FC236}">
                  <a16:creationId xmlns:a16="http://schemas.microsoft.com/office/drawing/2014/main" id="{67A3B0E2-9DED-4D2F-8EBD-581B2B39E3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7432" y="741451"/>
              <a:ext cx="2863773" cy="1837944"/>
            </a:xfrm>
            <a:prstGeom prst="rect">
              <a:avLst/>
            </a:prstGeom>
          </p:spPr>
        </p:pic>
        <p:sp>
          <p:nvSpPr>
            <p:cNvPr id="87" name="TextBox 86">
              <a:extLst>
                <a:ext uri="{FF2B5EF4-FFF2-40B4-BE49-F238E27FC236}">
                  <a16:creationId xmlns:a16="http://schemas.microsoft.com/office/drawing/2014/main" id="{2215BA44-C977-4149-9AE9-E66B5C4578A3}"/>
                </a:ext>
              </a:extLst>
            </p:cNvPr>
            <p:cNvSpPr txBox="1"/>
            <p:nvPr/>
          </p:nvSpPr>
          <p:spPr>
            <a:xfrm>
              <a:off x="6555188" y="2497965"/>
              <a:ext cx="1701889" cy="902811"/>
            </a:xfrm>
            <a:prstGeom prst="rect">
              <a:avLst/>
            </a:prstGeom>
            <a:noFill/>
          </p:spPr>
          <p:txBody>
            <a:bodyPr wrap="none" rtlCol="0">
              <a:spAutoFit/>
            </a:bodyPr>
            <a:lstStyle/>
            <a:p>
              <a:pPr algn="ctr" defTabSz="514350"/>
              <a:r>
                <a:rPr lang="en-US" sz="900">
                  <a:solidFill>
                    <a:prstClr val="black"/>
                  </a:solidFill>
                  <a:cs typeface="Arial" panose="020B0604020202020204" pitchFamily="34" charset="0"/>
                </a:rPr>
                <a:t>Judge Decides If</a:t>
              </a:r>
            </a:p>
            <a:p>
              <a:pPr algn="ctr" defTabSz="514350"/>
              <a:r>
                <a:rPr lang="en-US" sz="900">
                  <a:solidFill>
                    <a:prstClr val="black"/>
                  </a:solidFill>
                  <a:cs typeface="Arial" panose="020B0604020202020204" pitchFamily="34" charset="0"/>
                </a:rPr>
                <a:t>Youth Should Be</a:t>
              </a:r>
            </a:p>
            <a:p>
              <a:pPr algn="ctr" defTabSz="514350"/>
              <a:r>
                <a:rPr lang="en-US" sz="900">
                  <a:solidFill>
                    <a:prstClr val="black"/>
                  </a:solidFill>
                  <a:cs typeface="Arial" panose="020B0604020202020204" pitchFamily="34" charset="0"/>
                </a:rPr>
                <a:t>Removed</a:t>
              </a:r>
            </a:p>
          </p:txBody>
        </p:sp>
      </p:grpSp>
      <p:grpSp>
        <p:nvGrpSpPr>
          <p:cNvPr id="88" name="Group 87">
            <a:extLst>
              <a:ext uri="{FF2B5EF4-FFF2-40B4-BE49-F238E27FC236}">
                <a16:creationId xmlns:a16="http://schemas.microsoft.com/office/drawing/2014/main" id="{91A45EF5-00C7-4232-958E-48F0B1F03B82}"/>
              </a:ext>
            </a:extLst>
          </p:cNvPr>
          <p:cNvGrpSpPr/>
          <p:nvPr/>
        </p:nvGrpSpPr>
        <p:grpSpPr>
          <a:xfrm>
            <a:off x="5652879" y="2042400"/>
            <a:ext cx="1978399" cy="1494914"/>
            <a:chOff x="8197218" y="769161"/>
            <a:chExt cx="3517154" cy="2657625"/>
          </a:xfrm>
        </p:grpSpPr>
        <p:pic>
          <p:nvPicPr>
            <p:cNvPr id="89" name="Picture 88">
              <a:extLst>
                <a:ext uri="{FF2B5EF4-FFF2-40B4-BE49-F238E27FC236}">
                  <a16:creationId xmlns:a16="http://schemas.microsoft.com/office/drawing/2014/main" id="{0389F76B-462F-4E01-8B70-C021AB6B81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7218" y="769161"/>
              <a:ext cx="3312574" cy="1837944"/>
            </a:xfrm>
            <a:prstGeom prst="rect">
              <a:avLst/>
            </a:prstGeom>
          </p:spPr>
        </p:pic>
        <p:sp>
          <p:nvSpPr>
            <p:cNvPr id="90" name="TextBox 89">
              <a:extLst>
                <a:ext uri="{FF2B5EF4-FFF2-40B4-BE49-F238E27FC236}">
                  <a16:creationId xmlns:a16="http://schemas.microsoft.com/office/drawing/2014/main" id="{D10502BD-9941-4C3B-878C-C7177E948A0E}"/>
                </a:ext>
              </a:extLst>
            </p:cNvPr>
            <p:cNvSpPr txBox="1"/>
            <p:nvPr/>
          </p:nvSpPr>
          <p:spPr>
            <a:xfrm>
              <a:off x="9838644" y="2523975"/>
              <a:ext cx="1875728" cy="902811"/>
            </a:xfrm>
            <a:prstGeom prst="rect">
              <a:avLst/>
            </a:prstGeom>
            <a:noFill/>
          </p:spPr>
          <p:txBody>
            <a:bodyPr wrap="none" rtlCol="0">
              <a:spAutoFit/>
            </a:bodyPr>
            <a:lstStyle/>
            <a:p>
              <a:pPr algn="ctr" defTabSz="514350"/>
              <a:r>
                <a:rPr lang="en-US" sz="900">
                  <a:solidFill>
                    <a:prstClr val="black"/>
                  </a:solidFill>
                </a:rPr>
                <a:t>Youth Placed with </a:t>
              </a:r>
            </a:p>
            <a:p>
              <a:pPr algn="ctr" defTabSz="514350"/>
              <a:r>
                <a:rPr lang="en-US" sz="900">
                  <a:solidFill>
                    <a:prstClr val="black"/>
                  </a:solidFill>
                </a:rPr>
                <a:t>Kinship or </a:t>
              </a:r>
            </a:p>
            <a:p>
              <a:pPr algn="ctr" defTabSz="514350"/>
              <a:r>
                <a:rPr lang="en-US" sz="900">
                  <a:solidFill>
                    <a:prstClr val="black"/>
                  </a:solidFill>
                </a:rPr>
                <a:t>Foster Family</a:t>
              </a:r>
            </a:p>
          </p:txBody>
        </p:sp>
      </p:grpSp>
      <p:grpSp>
        <p:nvGrpSpPr>
          <p:cNvPr id="91" name="Group 90">
            <a:extLst>
              <a:ext uri="{FF2B5EF4-FFF2-40B4-BE49-F238E27FC236}">
                <a16:creationId xmlns:a16="http://schemas.microsoft.com/office/drawing/2014/main" id="{560CFC23-E837-4BD9-A95D-E570F7703830}"/>
              </a:ext>
            </a:extLst>
          </p:cNvPr>
          <p:cNvGrpSpPr/>
          <p:nvPr/>
        </p:nvGrpSpPr>
        <p:grpSpPr>
          <a:xfrm>
            <a:off x="1341969" y="3866364"/>
            <a:ext cx="1218603" cy="1268761"/>
            <a:chOff x="533375" y="4011764"/>
            <a:chExt cx="2166404" cy="2255574"/>
          </a:xfrm>
        </p:grpSpPr>
        <p:pic>
          <p:nvPicPr>
            <p:cNvPr id="92" name="Picture 91">
              <a:extLst>
                <a:ext uri="{FF2B5EF4-FFF2-40B4-BE49-F238E27FC236}">
                  <a16:creationId xmlns:a16="http://schemas.microsoft.com/office/drawing/2014/main" id="{09F52633-91A8-4113-B605-22826D768C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9044" y="4011764"/>
              <a:ext cx="1655064" cy="1590160"/>
            </a:xfrm>
            <a:prstGeom prst="rect">
              <a:avLst/>
            </a:prstGeom>
          </p:spPr>
        </p:pic>
        <p:sp>
          <p:nvSpPr>
            <p:cNvPr id="93" name="TextBox 92">
              <a:extLst>
                <a:ext uri="{FF2B5EF4-FFF2-40B4-BE49-F238E27FC236}">
                  <a16:creationId xmlns:a16="http://schemas.microsoft.com/office/drawing/2014/main" id="{731AA3BD-119B-422E-A15E-AD31BEB71170}"/>
                </a:ext>
              </a:extLst>
            </p:cNvPr>
            <p:cNvSpPr txBox="1"/>
            <p:nvPr/>
          </p:nvSpPr>
          <p:spPr>
            <a:xfrm>
              <a:off x="533375" y="5610748"/>
              <a:ext cx="2166404" cy="656590"/>
            </a:xfrm>
            <a:prstGeom prst="rect">
              <a:avLst/>
            </a:prstGeom>
            <a:noFill/>
          </p:spPr>
          <p:txBody>
            <a:bodyPr wrap="none" rtlCol="0">
              <a:spAutoFit/>
            </a:bodyPr>
            <a:lstStyle/>
            <a:p>
              <a:pPr algn="ctr" defTabSz="514350"/>
              <a:r>
                <a:rPr lang="en-US" sz="900">
                  <a:solidFill>
                    <a:prstClr val="black"/>
                  </a:solidFill>
                </a:rPr>
                <a:t>Case Plan Developed</a:t>
              </a:r>
            </a:p>
            <a:p>
              <a:pPr algn="ctr" defTabSz="514350"/>
              <a:r>
                <a:rPr lang="en-US" sz="900">
                  <a:solidFill>
                    <a:prstClr val="black"/>
                  </a:solidFill>
                </a:rPr>
                <a:t>To Reunify The Family</a:t>
              </a:r>
            </a:p>
          </p:txBody>
        </p:sp>
      </p:grpSp>
      <p:grpSp>
        <p:nvGrpSpPr>
          <p:cNvPr id="94" name="Group 93">
            <a:extLst>
              <a:ext uri="{FF2B5EF4-FFF2-40B4-BE49-F238E27FC236}">
                <a16:creationId xmlns:a16="http://schemas.microsoft.com/office/drawing/2014/main" id="{E7A5D91F-B0EE-4D62-BB82-E8F32B81AE53}"/>
              </a:ext>
            </a:extLst>
          </p:cNvPr>
          <p:cNvGrpSpPr/>
          <p:nvPr/>
        </p:nvGrpSpPr>
        <p:grpSpPr>
          <a:xfrm>
            <a:off x="2369995" y="3866364"/>
            <a:ext cx="1552807" cy="1269819"/>
            <a:chOff x="2360978" y="4011764"/>
            <a:chExt cx="2760545" cy="2257456"/>
          </a:xfrm>
        </p:grpSpPr>
        <p:pic>
          <p:nvPicPr>
            <p:cNvPr id="95" name="Picture 94">
              <a:extLst>
                <a:ext uri="{FF2B5EF4-FFF2-40B4-BE49-F238E27FC236}">
                  <a16:creationId xmlns:a16="http://schemas.microsoft.com/office/drawing/2014/main" id="{60FDE92D-A6E9-49F6-894A-F9A2130989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0978" y="4011764"/>
              <a:ext cx="2294583" cy="1591056"/>
            </a:xfrm>
            <a:prstGeom prst="rect">
              <a:avLst/>
            </a:prstGeom>
          </p:spPr>
        </p:pic>
        <p:sp>
          <p:nvSpPr>
            <p:cNvPr id="96" name="TextBox 95">
              <a:extLst>
                <a:ext uri="{FF2B5EF4-FFF2-40B4-BE49-F238E27FC236}">
                  <a16:creationId xmlns:a16="http://schemas.microsoft.com/office/drawing/2014/main" id="{91C6F1D6-19C3-4CDA-BF55-B7AE01446299}"/>
                </a:ext>
              </a:extLst>
            </p:cNvPr>
            <p:cNvSpPr txBox="1"/>
            <p:nvPr/>
          </p:nvSpPr>
          <p:spPr>
            <a:xfrm>
              <a:off x="2604594" y="5612630"/>
              <a:ext cx="2516929" cy="656590"/>
            </a:xfrm>
            <a:prstGeom prst="rect">
              <a:avLst/>
            </a:prstGeom>
            <a:noFill/>
          </p:spPr>
          <p:txBody>
            <a:bodyPr wrap="none" rtlCol="0">
              <a:spAutoFit/>
            </a:bodyPr>
            <a:lstStyle/>
            <a:p>
              <a:pPr algn="ctr" defTabSz="514350"/>
              <a:r>
                <a:rPr lang="en-US" sz="900">
                  <a:solidFill>
                    <a:prstClr val="black"/>
                  </a:solidFill>
                </a:rPr>
                <a:t>Judge Periodically</a:t>
              </a:r>
            </a:p>
            <a:p>
              <a:pPr algn="ctr" defTabSz="514350"/>
              <a:r>
                <a:rPr lang="en-US" sz="900">
                  <a:solidFill>
                    <a:prstClr val="black"/>
                  </a:solidFill>
                </a:rPr>
                <a:t>Reviews Parental Progress</a:t>
              </a:r>
            </a:p>
          </p:txBody>
        </p:sp>
      </p:grpSp>
      <p:grpSp>
        <p:nvGrpSpPr>
          <p:cNvPr id="97" name="Group 96">
            <a:extLst>
              <a:ext uri="{FF2B5EF4-FFF2-40B4-BE49-F238E27FC236}">
                <a16:creationId xmlns:a16="http://schemas.microsoft.com/office/drawing/2014/main" id="{3CB07941-08EB-4B59-AE42-F622EBA35B0E}"/>
              </a:ext>
            </a:extLst>
          </p:cNvPr>
          <p:cNvGrpSpPr/>
          <p:nvPr/>
        </p:nvGrpSpPr>
        <p:grpSpPr>
          <a:xfrm>
            <a:off x="3653466" y="3866363"/>
            <a:ext cx="1514323" cy="1407262"/>
            <a:chOff x="4642706" y="4011764"/>
            <a:chExt cx="2692131" cy="2501799"/>
          </a:xfrm>
        </p:grpSpPr>
        <p:pic>
          <p:nvPicPr>
            <p:cNvPr id="98" name="Picture 97">
              <a:extLst>
                <a:ext uri="{FF2B5EF4-FFF2-40B4-BE49-F238E27FC236}">
                  <a16:creationId xmlns:a16="http://schemas.microsoft.com/office/drawing/2014/main" id="{9DB74110-683D-45B5-ACEE-F81A0CACD1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42706" y="4011764"/>
              <a:ext cx="2305407" cy="1591056"/>
            </a:xfrm>
            <a:prstGeom prst="rect">
              <a:avLst/>
            </a:prstGeom>
          </p:spPr>
        </p:pic>
        <p:sp>
          <p:nvSpPr>
            <p:cNvPr id="99" name="TextBox 98">
              <a:extLst>
                <a:ext uri="{FF2B5EF4-FFF2-40B4-BE49-F238E27FC236}">
                  <a16:creationId xmlns:a16="http://schemas.microsoft.com/office/drawing/2014/main" id="{5DB9FA36-6365-417A-AAFE-DBCBD0AC7811}"/>
                </a:ext>
              </a:extLst>
            </p:cNvPr>
            <p:cNvSpPr txBox="1"/>
            <p:nvPr/>
          </p:nvSpPr>
          <p:spPr>
            <a:xfrm>
              <a:off x="4983195" y="5610752"/>
              <a:ext cx="2351642" cy="902811"/>
            </a:xfrm>
            <a:prstGeom prst="rect">
              <a:avLst/>
            </a:prstGeom>
            <a:noFill/>
          </p:spPr>
          <p:txBody>
            <a:bodyPr wrap="none" rtlCol="0">
              <a:spAutoFit/>
            </a:bodyPr>
            <a:lstStyle/>
            <a:p>
              <a:pPr algn="ctr" defTabSz="514350"/>
              <a:r>
                <a:rPr lang="en-US" sz="900">
                  <a:solidFill>
                    <a:prstClr val="black"/>
                  </a:solidFill>
                  <a:cs typeface="Arial" panose="020B0604020202020204" pitchFamily="34" charset="0"/>
                </a:rPr>
                <a:t>If Judge Decides NOT to</a:t>
              </a:r>
            </a:p>
            <a:p>
              <a:pPr algn="ctr" defTabSz="514350"/>
              <a:r>
                <a:rPr lang="en-US" sz="900">
                  <a:solidFill>
                    <a:prstClr val="black"/>
                  </a:solidFill>
                  <a:cs typeface="Arial" panose="020B0604020202020204" pitchFamily="34" charset="0"/>
                </a:rPr>
                <a:t>Reunify Family, Parental</a:t>
              </a:r>
            </a:p>
            <a:p>
              <a:pPr algn="ctr" defTabSz="514350"/>
              <a:r>
                <a:rPr lang="en-US" sz="900">
                  <a:solidFill>
                    <a:prstClr val="black"/>
                  </a:solidFill>
                  <a:cs typeface="Arial" panose="020B0604020202020204" pitchFamily="34" charset="0"/>
                </a:rPr>
                <a:t>Rights are Terminated</a:t>
              </a:r>
            </a:p>
          </p:txBody>
        </p:sp>
      </p:grpSp>
      <p:grpSp>
        <p:nvGrpSpPr>
          <p:cNvPr id="100" name="Group 99">
            <a:extLst>
              <a:ext uri="{FF2B5EF4-FFF2-40B4-BE49-F238E27FC236}">
                <a16:creationId xmlns:a16="http://schemas.microsoft.com/office/drawing/2014/main" id="{32DD19E1-215B-4382-8304-B0EA17CBA800}"/>
              </a:ext>
            </a:extLst>
          </p:cNvPr>
          <p:cNvGrpSpPr/>
          <p:nvPr/>
        </p:nvGrpSpPr>
        <p:grpSpPr>
          <a:xfrm>
            <a:off x="4912996" y="3866363"/>
            <a:ext cx="1467625" cy="1407262"/>
            <a:chOff x="6881869" y="4011764"/>
            <a:chExt cx="2609113" cy="2501799"/>
          </a:xfrm>
        </p:grpSpPr>
        <p:pic>
          <p:nvPicPr>
            <p:cNvPr id="101" name="Picture 100">
              <a:extLst>
                <a:ext uri="{FF2B5EF4-FFF2-40B4-BE49-F238E27FC236}">
                  <a16:creationId xmlns:a16="http://schemas.microsoft.com/office/drawing/2014/main" id="{32186E03-EFE4-4A02-8463-547DFDC5E9D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1869" y="4011764"/>
              <a:ext cx="2305407" cy="1591056"/>
            </a:xfrm>
            <a:prstGeom prst="rect">
              <a:avLst/>
            </a:prstGeom>
          </p:spPr>
        </p:pic>
        <p:sp>
          <p:nvSpPr>
            <p:cNvPr id="102" name="TextBox 101">
              <a:extLst>
                <a:ext uri="{FF2B5EF4-FFF2-40B4-BE49-F238E27FC236}">
                  <a16:creationId xmlns:a16="http://schemas.microsoft.com/office/drawing/2014/main" id="{B946F70F-2EFE-4AC4-95D0-F0C7FD971836}"/>
                </a:ext>
              </a:extLst>
            </p:cNvPr>
            <p:cNvSpPr txBox="1"/>
            <p:nvPr/>
          </p:nvSpPr>
          <p:spPr>
            <a:xfrm>
              <a:off x="7287528" y="5610752"/>
              <a:ext cx="2203454" cy="902811"/>
            </a:xfrm>
            <a:prstGeom prst="rect">
              <a:avLst/>
            </a:prstGeom>
            <a:noFill/>
          </p:spPr>
          <p:txBody>
            <a:bodyPr wrap="none" rtlCol="0">
              <a:spAutoFit/>
            </a:bodyPr>
            <a:lstStyle/>
            <a:p>
              <a:pPr algn="ctr" defTabSz="514350"/>
              <a:r>
                <a:rPr lang="en-US" sz="900">
                  <a:solidFill>
                    <a:prstClr val="black"/>
                  </a:solidFill>
                </a:rPr>
                <a:t>Youth Remains in</a:t>
              </a:r>
            </a:p>
            <a:p>
              <a:pPr algn="ctr" defTabSz="514350"/>
              <a:r>
                <a:rPr lang="en-US" sz="900">
                  <a:solidFill>
                    <a:prstClr val="black"/>
                  </a:solidFill>
                </a:rPr>
                <a:t>Foster Care, but is</a:t>
              </a:r>
            </a:p>
            <a:p>
              <a:pPr algn="ctr" defTabSz="514350"/>
              <a:r>
                <a:rPr lang="en-US" sz="900">
                  <a:solidFill>
                    <a:prstClr val="black"/>
                  </a:solidFill>
                </a:rPr>
                <a:t>Available for Adoption</a:t>
              </a:r>
            </a:p>
          </p:txBody>
        </p:sp>
      </p:grpSp>
      <p:grpSp>
        <p:nvGrpSpPr>
          <p:cNvPr id="103" name="Group 102">
            <a:extLst>
              <a:ext uri="{FF2B5EF4-FFF2-40B4-BE49-F238E27FC236}">
                <a16:creationId xmlns:a16="http://schemas.microsoft.com/office/drawing/2014/main" id="{C1077B9C-8754-405B-8C0C-B90E806040F1}"/>
              </a:ext>
            </a:extLst>
          </p:cNvPr>
          <p:cNvGrpSpPr/>
          <p:nvPr/>
        </p:nvGrpSpPr>
        <p:grpSpPr>
          <a:xfrm>
            <a:off x="6186411" y="3866366"/>
            <a:ext cx="1383288" cy="1545761"/>
            <a:chOff x="9145711" y="4011764"/>
            <a:chExt cx="2459178" cy="2748020"/>
          </a:xfrm>
        </p:grpSpPr>
        <p:pic>
          <p:nvPicPr>
            <p:cNvPr id="104" name="Picture 103">
              <a:extLst>
                <a:ext uri="{FF2B5EF4-FFF2-40B4-BE49-F238E27FC236}">
                  <a16:creationId xmlns:a16="http://schemas.microsoft.com/office/drawing/2014/main" id="{7E190F5F-EA26-464E-BC5B-BB4C26A6EF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45711" y="4011764"/>
              <a:ext cx="2305407" cy="1591056"/>
            </a:xfrm>
            <a:prstGeom prst="rect">
              <a:avLst/>
            </a:prstGeom>
          </p:spPr>
        </p:pic>
        <p:sp>
          <p:nvSpPr>
            <p:cNvPr id="105" name="TextBox 104">
              <a:extLst>
                <a:ext uri="{FF2B5EF4-FFF2-40B4-BE49-F238E27FC236}">
                  <a16:creationId xmlns:a16="http://schemas.microsoft.com/office/drawing/2014/main" id="{D723C925-DB58-422D-85CC-0A2EF700C179}"/>
                </a:ext>
              </a:extLst>
            </p:cNvPr>
            <p:cNvSpPr txBox="1"/>
            <p:nvPr/>
          </p:nvSpPr>
          <p:spPr>
            <a:xfrm>
              <a:off x="9726312" y="5610751"/>
              <a:ext cx="1878577" cy="1149033"/>
            </a:xfrm>
            <a:prstGeom prst="rect">
              <a:avLst/>
            </a:prstGeom>
            <a:noFill/>
          </p:spPr>
          <p:txBody>
            <a:bodyPr wrap="none" rtlCol="0">
              <a:spAutoFit/>
            </a:bodyPr>
            <a:lstStyle/>
            <a:p>
              <a:pPr algn="ctr" defTabSz="514350"/>
              <a:r>
                <a:rPr lang="en-US" sz="900">
                  <a:solidFill>
                    <a:prstClr val="black"/>
                  </a:solidFill>
                  <a:cs typeface="Arial" panose="020B0604020202020204" pitchFamily="34" charset="0"/>
                </a:rPr>
                <a:t>If Not Adopted,</a:t>
              </a:r>
            </a:p>
            <a:p>
              <a:pPr algn="ctr" defTabSz="514350"/>
              <a:r>
                <a:rPr lang="en-US" sz="900">
                  <a:solidFill>
                    <a:prstClr val="black"/>
                  </a:solidFill>
                  <a:cs typeface="Arial" panose="020B0604020202020204" pitchFamily="34" charset="0"/>
                </a:rPr>
                <a:t>the Youth will be</a:t>
              </a:r>
            </a:p>
            <a:p>
              <a:pPr algn="ctr" defTabSz="514350"/>
              <a:r>
                <a:rPr lang="en-US" sz="900">
                  <a:solidFill>
                    <a:prstClr val="black"/>
                  </a:solidFill>
                  <a:cs typeface="Arial" panose="020B0604020202020204" pitchFamily="34" charset="0"/>
                </a:rPr>
                <a:t>Emancipated at 18</a:t>
              </a:r>
            </a:p>
            <a:p>
              <a:pPr algn="ctr" defTabSz="514350"/>
              <a:r>
                <a:rPr lang="en-US" sz="900">
                  <a:solidFill>
                    <a:prstClr val="black"/>
                  </a:solidFill>
                  <a:cs typeface="Arial" panose="020B0604020202020204" pitchFamily="34" charset="0"/>
                </a:rPr>
                <a:t>with No Support</a:t>
              </a:r>
            </a:p>
          </p:txBody>
        </p:sp>
      </p:grpSp>
      <p:sp>
        <p:nvSpPr>
          <p:cNvPr id="36" name="Rectangle 35">
            <a:extLst>
              <a:ext uri="{FF2B5EF4-FFF2-40B4-BE49-F238E27FC236}">
                <a16:creationId xmlns:a16="http://schemas.microsoft.com/office/drawing/2014/main" id="{7DF367FA-9230-4F98-98F6-06357B4A3DE6}"/>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62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2" name="Rectangle 6"/>
          <p:cNvSpPr>
            <a:spLocks noChangeArrowheads="1"/>
          </p:cNvSpPr>
          <p:nvPr/>
        </p:nvSpPr>
        <p:spPr bwMode="auto">
          <a:xfrm>
            <a:off x="1257301" y="3157539"/>
            <a:ext cx="6007894" cy="1035844"/>
          </a:xfrm>
          <a:prstGeom prst="rect">
            <a:avLst/>
          </a:prstGeom>
          <a:noFill/>
          <a:ln w="9525">
            <a:noFill/>
            <a:miter lim="800000"/>
            <a:headEnd/>
            <a:tailEnd/>
          </a:ln>
        </p:spPr>
        <p:txBody>
          <a:bodyPr/>
          <a:lstStyle/>
          <a:p>
            <a:pPr marL="257175" indent="-257175" fontAlgn="base">
              <a:lnSpc>
                <a:spcPct val="125000"/>
              </a:lnSpc>
              <a:spcBef>
                <a:spcPct val="20000"/>
              </a:spcBef>
              <a:spcAft>
                <a:spcPct val="0"/>
              </a:spcAft>
              <a:buClr>
                <a:srgbClr val="96D045"/>
              </a:buClr>
            </a:pPr>
            <a:r>
              <a:rPr lang="en-US" sz="1350" b="1">
                <a:solidFill>
                  <a:srgbClr val="333092"/>
                </a:solidFill>
                <a:latin typeface="Arial"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91308"/>
            <a:ext cx="6857144" cy="90697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1" y="5347416"/>
            <a:ext cx="1944808" cy="653334"/>
          </a:xfrm>
          <a:prstGeom prst="rect">
            <a:avLst/>
          </a:prstGeom>
        </p:spPr>
      </p:pic>
      <p:sp>
        <p:nvSpPr>
          <p:cNvPr id="13" name="Title 1"/>
          <p:cNvSpPr>
            <a:spLocks noGrp="1"/>
          </p:cNvSpPr>
          <p:nvPr>
            <p:ph type="title"/>
          </p:nvPr>
        </p:nvSpPr>
        <p:spPr>
          <a:xfrm>
            <a:off x="1143000" y="791308"/>
            <a:ext cx="6857144" cy="637442"/>
          </a:xfrm>
        </p:spPr>
        <p:txBody>
          <a:bodyPr>
            <a:noAutofit/>
          </a:bodyPr>
          <a:lstStyle/>
          <a:p>
            <a:pPr algn="l"/>
            <a:r>
              <a:rPr lang="en-US" sz="2700">
                <a:solidFill>
                  <a:schemeClr val="bg1"/>
                </a:solidFill>
                <a:ea typeface="+mn-ea"/>
                <a:cs typeface="+mn-cs"/>
              </a:rPr>
              <a:t>Arrow Programs</a:t>
            </a:r>
            <a:endParaRPr lang="en-US">
              <a:ea typeface="+mn-ea"/>
              <a:cs typeface="+mn-cs"/>
            </a:endParaRPr>
          </a:p>
        </p:txBody>
      </p:sp>
      <p:sp>
        <p:nvSpPr>
          <p:cNvPr id="6" name="TextBox 5">
            <a:extLst>
              <a:ext uri="{FF2B5EF4-FFF2-40B4-BE49-F238E27FC236}">
                <a16:creationId xmlns:a16="http://schemas.microsoft.com/office/drawing/2014/main" id="{FF096128-71A5-4B53-9B09-920E4708AFF2}"/>
              </a:ext>
            </a:extLst>
          </p:cNvPr>
          <p:cNvSpPr txBox="1"/>
          <p:nvPr/>
        </p:nvSpPr>
        <p:spPr>
          <a:xfrm>
            <a:off x="2857500" y="1582701"/>
            <a:ext cx="5059866" cy="530915"/>
          </a:xfrm>
          <a:prstGeom prst="rect">
            <a:avLst/>
          </a:prstGeom>
          <a:noFill/>
        </p:spPr>
        <p:txBody>
          <a:bodyPr wrap="square" lIns="68580" tIns="34290" rIns="68580" bIns="34290" rtlCol="0" anchor="t">
            <a:spAutoFit/>
          </a:bodyPr>
          <a:lstStyle/>
          <a:p>
            <a:endParaRPr lang="en-US" sz="3000">
              <a:cs typeface="Calibri"/>
            </a:endParaRPr>
          </a:p>
        </p:txBody>
      </p:sp>
      <p:graphicFrame>
        <p:nvGraphicFramePr>
          <p:cNvPr id="12" name="Diagram 11">
            <a:extLst>
              <a:ext uri="{FF2B5EF4-FFF2-40B4-BE49-F238E27FC236}">
                <a16:creationId xmlns:a16="http://schemas.microsoft.com/office/drawing/2014/main" id="{50FDB593-51EF-4CC4-BBC9-313E932AF5A0}"/>
              </a:ext>
            </a:extLst>
          </p:cNvPr>
          <p:cNvGraphicFramePr/>
          <p:nvPr/>
        </p:nvGraphicFramePr>
        <p:xfrm>
          <a:off x="3566832" y="1702734"/>
          <a:ext cx="4286250" cy="33718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89533" name="Picture 389533" descr="A person smiling for the camera&#10;&#10;Description automatically generated">
            <a:extLst>
              <a:ext uri="{FF2B5EF4-FFF2-40B4-BE49-F238E27FC236}">
                <a16:creationId xmlns:a16="http://schemas.microsoft.com/office/drawing/2014/main" id="{BA093B3F-34CA-4133-AFCC-78BEEFD561F3}"/>
              </a:ext>
            </a:extLst>
          </p:cNvPr>
          <p:cNvPicPr>
            <a:picLocks noChangeAspect="1"/>
          </p:cNvPicPr>
          <p:nvPr/>
        </p:nvPicPr>
        <p:blipFill>
          <a:blip r:embed="rId10"/>
          <a:stretch>
            <a:fillRect/>
          </a:stretch>
        </p:blipFill>
        <p:spPr>
          <a:xfrm>
            <a:off x="1145642" y="1845584"/>
            <a:ext cx="2057400" cy="3086100"/>
          </a:xfrm>
          <a:prstGeom prst="rect">
            <a:avLst/>
          </a:prstGeom>
          <a:ln w="38100">
            <a:solidFill>
              <a:schemeClr val="accent1"/>
            </a:solidFill>
          </a:ln>
        </p:spPr>
      </p:pic>
      <p:sp>
        <p:nvSpPr>
          <p:cNvPr id="10" name="Rectangle 9">
            <a:extLst>
              <a:ext uri="{FF2B5EF4-FFF2-40B4-BE49-F238E27FC236}">
                <a16:creationId xmlns:a16="http://schemas.microsoft.com/office/drawing/2014/main" id="{3FB6AAD2-A481-4497-B071-C50AB2BA813F}"/>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850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2" name="Rectangle 6"/>
          <p:cNvSpPr>
            <a:spLocks noChangeArrowheads="1"/>
          </p:cNvSpPr>
          <p:nvPr/>
        </p:nvSpPr>
        <p:spPr bwMode="auto">
          <a:xfrm>
            <a:off x="1257301" y="3157539"/>
            <a:ext cx="6007894" cy="1035844"/>
          </a:xfrm>
          <a:prstGeom prst="rect">
            <a:avLst/>
          </a:prstGeom>
          <a:noFill/>
          <a:ln w="9525">
            <a:noFill/>
            <a:miter lim="800000"/>
            <a:headEnd/>
            <a:tailEnd/>
          </a:ln>
        </p:spPr>
        <p:txBody>
          <a:bodyPr/>
          <a:lstStyle/>
          <a:p>
            <a:pPr marL="257175" indent="-257175" fontAlgn="base">
              <a:lnSpc>
                <a:spcPct val="125000"/>
              </a:lnSpc>
              <a:spcBef>
                <a:spcPct val="20000"/>
              </a:spcBef>
              <a:spcAft>
                <a:spcPct val="0"/>
              </a:spcAft>
              <a:buClr>
                <a:srgbClr val="96D045"/>
              </a:buClr>
            </a:pPr>
            <a:r>
              <a:rPr lang="en-US" sz="1350" b="1">
                <a:solidFill>
                  <a:srgbClr val="333092"/>
                </a:solidFill>
                <a:latin typeface="Arial"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857251"/>
            <a:ext cx="6857144" cy="90697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1" y="5347416"/>
            <a:ext cx="1944808" cy="653334"/>
          </a:xfrm>
          <a:prstGeom prst="rect">
            <a:avLst/>
          </a:prstGeom>
        </p:spPr>
      </p:pic>
      <p:sp>
        <p:nvSpPr>
          <p:cNvPr id="11" name="Rectangle 5"/>
          <p:cNvSpPr>
            <a:spLocks noChangeArrowheads="1"/>
          </p:cNvSpPr>
          <p:nvPr/>
        </p:nvSpPr>
        <p:spPr bwMode="auto">
          <a:xfrm>
            <a:off x="4233777" y="1249876"/>
            <a:ext cx="3664744" cy="514350"/>
          </a:xfrm>
          <a:prstGeom prst="rect">
            <a:avLst/>
          </a:prstGeom>
          <a:noFill/>
          <a:ln w="9525">
            <a:noFill/>
            <a:miter lim="800000"/>
            <a:headEnd/>
            <a:tailEnd/>
          </a:ln>
        </p:spPr>
        <p:txBody>
          <a:bodyPr anchor="ctr"/>
          <a:lstStyle/>
          <a:p>
            <a:pPr algn="r" fontAlgn="base">
              <a:spcBef>
                <a:spcPct val="0"/>
              </a:spcBef>
              <a:spcAft>
                <a:spcPct val="0"/>
              </a:spcAft>
            </a:pPr>
            <a:endParaRPr lang="en-US" sz="1050" b="1">
              <a:solidFill>
                <a:srgbClr val="1F497D">
                  <a:lumMod val="40000"/>
                  <a:lumOff val="60000"/>
                </a:srgbClr>
              </a:solidFill>
              <a:latin typeface="Arial" charset="0"/>
            </a:endParaRPr>
          </a:p>
        </p:txBody>
      </p:sp>
      <p:sp>
        <p:nvSpPr>
          <p:cNvPr id="13" name="Title 1"/>
          <p:cNvSpPr>
            <a:spLocks noGrp="1"/>
          </p:cNvSpPr>
          <p:nvPr>
            <p:ph type="title"/>
          </p:nvPr>
        </p:nvSpPr>
        <p:spPr>
          <a:xfrm>
            <a:off x="1143000" y="857250"/>
            <a:ext cx="6857144" cy="628650"/>
          </a:xfrm>
        </p:spPr>
        <p:txBody>
          <a:bodyPr>
            <a:noAutofit/>
          </a:bodyPr>
          <a:lstStyle/>
          <a:p>
            <a:pPr algn="l"/>
            <a:r>
              <a:rPr lang="en-US" sz="2700">
                <a:solidFill>
                  <a:schemeClr val="bg1"/>
                </a:solidFill>
                <a:ea typeface="+mn-ea"/>
                <a:cs typeface="Calibri"/>
              </a:rPr>
              <a:t>State Adoption Subsidy</a:t>
            </a:r>
            <a:endParaRPr lang="en-US">
              <a:solidFill>
                <a:schemeClr val="bg1"/>
              </a:solidFill>
              <a:ea typeface="+mn-ea"/>
              <a:cs typeface="Calibri"/>
            </a:endParaRPr>
          </a:p>
        </p:txBody>
      </p:sp>
      <p:sp>
        <p:nvSpPr>
          <p:cNvPr id="3" name="TextBox 2">
            <a:extLst>
              <a:ext uri="{FF2B5EF4-FFF2-40B4-BE49-F238E27FC236}">
                <a16:creationId xmlns:a16="http://schemas.microsoft.com/office/drawing/2014/main" id="{E3922884-7A98-7866-7B98-8B1BEF109C55}"/>
              </a:ext>
            </a:extLst>
          </p:cNvPr>
          <p:cNvSpPr txBox="1"/>
          <p:nvPr/>
        </p:nvSpPr>
        <p:spPr>
          <a:xfrm>
            <a:off x="1257301" y="2009910"/>
            <a:ext cx="6677696" cy="46166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650" b="1">
                <a:cs typeface="Calibri"/>
              </a:rPr>
              <a:t>If the child or children meet one of the following criteria by the time of adoption:</a:t>
            </a:r>
          </a:p>
          <a:p>
            <a:pPr marL="214313" indent="-214313">
              <a:buFont typeface="Arial"/>
              <a:buChar char="•"/>
            </a:pPr>
            <a:r>
              <a:rPr lang="en-US" sz="1650">
                <a:cs typeface="Calibri"/>
              </a:rPr>
              <a:t>Is 6 years of age or older</a:t>
            </a:r>
          </a:p>
          <a:p>
            <a:pPr marL="214313" indent="-214313">
              <a:buFont typeface="Arial"/>
              <a:buChar char="•"/>
            </a:pPr>
            <a:r>
              <a:rPr lang="en-US" sz="1650">
                <a:cs typeface="Calibri"/>
              </a:rPr>
              <a:t>Belongs to a sibling group</a:t>
            </a:r>
          </a:p>
          <a:p>
            <a:pPr marL="214313" indent="-214313">
              <a:buFont typeface="Arial"/>
              <a:buChar char="•"/>
            </a:pPr>
            <a:r>
              <a:rPr lang="en-US" sz="1650">
                <a:cs typeface="Calibri"/>
              </a:rPr>
              <a:t>Is 2 years of age or older and belongs to a minority group</a:t>
            </a:r>
          </a:p>
          <a:p>
            <a:pPr marL="214313" indent="-214313">
              <a:buFont typeface="Arial"/>
              <a:buChar char="•"/>
            </a:pPr>
            <a:r>
              <a:rPr lang="en-US" sz="1650">
                <a:cs typeface="Calibri"/>
              </a:rPr>
              <a:t>Has been diagnosed by a professional with a "lifelong handicapping condition"</a:t>
            </a:r>
          </a:p>
          <a:p>
            <a:r>
              <a:rPr lang="en-US" sz="1650" b="1">
                <a:cs typeface="Calibri"/>
              </a:rPr>
              <a:t>they receive:</a:t>
            </a:r>
          </a:p>
          <a:p>
            <a:pPr marL="214313" indent="-214313">
              <a:buFont typeface="Arial"/>
              <a:buChar char="•"/>
            </a:pPr>
            <a:r>
              <a:rPr lang="en-US" sz="1650">
                <a:cs typeface="Calibri"/>
              </a:rPr>
              <a:t>Medicaid</a:t>
            </a:r>
          </a:p>
          <a:p>
            <a:pPr marL="214313" indent="-214313">
              <a:buFont typeface="Arial"/>
              <a:buChar char="•"/>
            </a:pPr>
            <a:r>
              <a:rPr lang="en-US" sz="1650">
                <a:cs typeface="Calibri"/>
              </a:rPr>
              <a:t>A monthly stipend</a:t>
            </a:r>
          </a:p>
          <a:p>
            <a:pPr marL="214313" indent="-214313">
              <a:buFont typeface="Arial"/>
              <a:buChar char="•"/>
            </a:pPr>
            <a:r>
              <a:rPr lang="en-US" sz="1650">
                <a:cs typeface="Calibri"/>
              </a:rPr>
              <a:t>A one-time coverage of adoption-related expenses (including attorney fees)</a:t>
            </a:r>
          </a:p>
          <a:p>
            <a:pPr marL="214313" indent="-214313">
              <a:buFont typeface="Arial"/>
              <a:buChar char="•"/>
            </a:pPr>
            <a:r>
              <a:rPr lang="en-US" sz="1650">
                <a:cs typeface="Calibri"/>
              </a:rPr>
              <a:t>College tuition to a state college, vocational, or technical school in Texas</a:t>
            </a:r>
          </a:p>
          <a:p>
            <a:endParaRPr lang="en-US" sz="1350">
              <a:cs typeface="Calibri"/>
            </a:endParaRPr>
          </a:p>
          <a:p>
            <a:endParaRPr lang="en-US" sz="1350">
              <a:cs typeface="Calibri"/>
            </a:endParaRPr>
          </a:p>
          <a:p>
            <a:endParaRPr lang="en-US" sz="1350">
              <a:cs typeface="Calibri"/>
            </a:endParaRPr>
          </a:p>
          <a:p>
            <a:endParaRPr lang="en-US" sz="1350">
              <a:cs typeface="Calibri"/>
            </a:endParaRPr>
          </a:p>
          <a:p>
            <a:endParaRPr lang="en-US" sz="1350">
              <a:cs typeface="Calibri"/>
            </a:endParaRPr>
          </a:p>
          <a:p>
            <a:endParaRPr lang="en-US" sz="1350">
              <a:cs typeface="Calibri"/>
            </a:endParaRPr>
          </a:p>
        </p:txBody>
      </p:sp>
      <p:sp>
        <p:nvSpPr>
          <p:cNvPr id="10" name="Rectangle 9">
            <a:extLst>
              <a:ext uri="{FF2B5EF4-FFF2-40B4-BE49-F238E27FC236}">
                <a16:creationId xmlns:a16="http://schemas.microsoft.com/office/drawing/2014/main" id="{FDAF375A-85E4-4CA5-B080-DAE3AE7467A5}"/>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85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2" name="Rectangle 6"/>
          <p:cNvSpPr>
            <a:spLocks noChangeArrowheads="1"/>
          </p:cNvSpPr>
          <p:nvPr/>
        </p:nvSpPr>
        <p:spPr bwMode="auto">
          <a:xfrm>
            <a:off x="1257301" y="3157539"/>
            <a:ext cx="6007894" cy="1035844"/>
          </a:xfrm>
          <a:prstGeom prst="rect">
            <a:avLst/>
          </a:prstGeom>
          <a:noFill/>
          <a:ln w="9525">
            <a:noFill/>
            <a:miter lim="800000"/>
            <a:headEnd/>
            <a:tailEnd/>
          </a:ln>
        </p:spPr>
        <p:txBody>
          <a:bodyPr/>
          <a:lstStyle/>
          <a:p>
            <a:pPr marL="257175" indent="-257175" fontAlgn="base">
              <a:lnSpc>
                <a:spcPct val="125000"/>
              </a:lnSpc>
              <a:spcBef>
                <a:spcPct val="20000"/>
              </a:spcBef>
              <a:spcAft>
                <a:spcPct val="0"/>
              </a:spcAft>
              <a:buClr>
                <a:srgbClr val="96D045"/>
              </a:buClr>
            </a:pPr>
            <a:r>
              <a:rPr lang="en-US" sz="1350" b="1">
                <a:solidFill>
                  <a:srgbClr val="333092"/>
                </a:solidFill>
                <a:latin typeface="Arial"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91308"/>
            <a:ext cx="6857144" cy="90697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1" y="5347416"/>
            <a:ext cx="1944808" cy="653334"/>
          </a:xfrm>
          <a:prstGeom prst="rect">
            <a:avLst/>
          </a:prstGeom>
        </p:spPr>
      </p:pic>
      <p:sp>
        <p:nvSpPr>
          <p:cNvPr id="13" name="Title 1"/>
          <p:cNvSpPr>
            <a:spLocks noGrp="1"/>
          </p:cNvSpPr>
          <p:nvPr>
            <p:ph type="title"/>
          </p:nvPr>
        </p:nvSpPr>
        <p:spPr>
          <a:xfrm>
            <a:off x="1143000" y="791308"/>
            <a:ext cx="6857144" cy="629684"/>
          </a:xfrm>
        </p:spPr>
        <p:txBody>
          <a:bodyPr>
            <a:noAutofit/>
          </a:bodyPr>
          <a:lstStyle/>
          <a:p>
            <a:pPr algn="l"/>
            <a:r>
              <a:rPr lang="en-US" sz="2700">
                <a:solidFill>
                  <a:schemeClr val="bg1"/>
                </a:solidFill>
                <a:ea typeface="+mn-ea"/>
                <a:cs typeface="+mn-cs"/>
              </a:rPr>
              <a:t>Treatment Foster Care Program</a:t>
            </a:r>
          </a:p>
        </p:txBody>
      </p:sp>
      <p:grpSp>
        <p:nvGrpSpPr>
          <p:cNvPr id="2" name="Group 1">
            <a:extLst>
              <a:ext uri="{FF2B5EF4-FFF2-40B4-BE49-F238E27FC236}">
                <a16:creationId xmlns:a16="http://schemas.microsoft.com/office/drawing/2014/main" id="{C5DA3872-BAC3-44DB-B88E-623C519C3128}"/>
              </a:ext>
            </a:extLst>
          </p:cNvPr>
          <p:cNvGrpSpPr/>
          <p:nvPr/>
        </p:nvGrpSpPr>
        <p:grpSpPr>
          <a:xfrm>
            <a:off x="2898728" y="2089029"/>
            <a:ext cx="5101415" cy="3548290"/>
            <a:chOff x="2898728" y="2089029"/>
            <a:chExt cx="5101415" cy="3548290"/>
          </a:xfrm>
        </p:grpSpPr>
        <p:sp>
          <p:nvSpPr>
            <p:cNvPr id="4" name="Freeform: Shape 3">
              <a:extLst>
                <a:ext uri="{FF2B5EF4-FFF2-40B4-BE49-F238E27FC236}">
                  <a16:creationId xmlns:a16="http://schemas.microsoft.com/office/drawing/2014/main" id="{045C3F5D-F284-43A9-8E6E-C08A0A2269B6}"/>
                </a:ext>
              </a:extLst>
            </p:cNvPr>
            <p:cNvSpPr/>
            <p:nvPr/>
          </p:nvSpPr>
          <p:spPr>
            <a:xfrm>
              <a:off x="2898729" y="2089029"/>
              <a:ext cx="5101414" cy="742689"/>
            </a:xfrm>
            <a:custGeom>
              <a:avLst/>
              <a:gdLst>
                <a:gd name="connsiteX0" fmla="*/ 0 w 5101414"/>
                <a:gd name="connsiteY0" fmla="*/ 185672 h 742689"/>
                <a:gd name="connsiteX1" fmla="*/ 4730070 w 5101414"/>
                <a:gd name="connsiteY1" fmla="*/ 185672 h 742689"/>
                <a:gd name="connsiteX2" fmla="*/ 4730070 w 5101414"/>
                <a:gd name="connsiteY2" fmla="*/ 0 h 742689"/>
                <a:gd name="connsiteX3" fmla="*/ 5101414 w 5101414"/>
                <a:gd name="connsiteY3" fmla="*/ 371345 h 742689"/>
                <a:gd name="connsiteX4" fmla="*/ 4730070 w 5101414"/>
                <a:gd name="connsiteY4" fmla="*/ 742689 h 742689"/>
                <a:gd name="connsiteX5" fmla="*/ 4730070 w 5101414"/>
                <a:gd name="connsiteY5" fmla="*/ 557017 h 742689"/>
                <a:gd name="connsiteX6" fmla="*/ 0 w 5101414"/>
                <a:gd name="connsiteY6" fmla="*/ 557017 h 742689"/>
                <a:gd name="connsiteX7" fmla="*/ 0 w 5101414"/>
                <a:gd name="connsiteY7" fmla="*/ 185672 h 74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1414" h="742689">
                  <a:moveTo>
                    <a:pt x="0" y="185672"/>
                  </a:moveTo>
                  <a:lnTo>
                    <a:pt x="4730070" y="185672"/>
                  </a:lnTo>
                  <a:lnTo>
                    <a:pt x="4730070" y="0"/>
                  </a:lnTo>
                  <a:lnTo>
                    <a:pt x="5101414" y="371345"/>
                  </a:lnTo>
                  <a:lnTo>
                    <a:pt x="4730070" y="742689"/>
                  </a:lnTo>
                  <a:lnTo>
                    <a:pt x="4730070" y="557017"/>
                  </a:lnTo>
                  <a:lnTo>
                    <a:pt x="0" y="557017"/>
                  </a:lnTo>
                  <a:lnTo>
                    <a:pt x="0" y="185672"/>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3340" tIns="239012" rIns="439672" bIns="303574" numCol="1" spcCol="1270" anchor="ctr" anchorCtr="0">
              <a:noAutofit/>
            </a:bodyPr>
            <a:lstStyle/>
            <a:p>
              <a:pPr marL="0" lvl="0" indent="0" algn="l" defTabSz="622300">
                <a:lnSpc>
                  <a:spcPct val="90000"/>
                </a:lnSpc>
                <a:spcBef>
                  <a:spcPct val="0"/>
                </a:spcBef>
                <a:spcAft>
                  <a:spcPct val="35000"/>
                </a:spcAft>
                <a:buNone/>
              </a:pPr>
              <a:r>
                <a:rPr lang="en-US" sz="1400" kern="1200"/>
                <a:t>Population</a:t>
              </a:r>
            </a:p>
          </p:txBody>
        </p:sp>
        <p:sp>
          <p:nvSpPr>
            <p:cNvPr id="7" name="Freeform: Shape 6">
              <a:extLst>
                <a:ext uri="{FF2B5EF4-FFF2-40B4-BE49-F238E27FC236}">
                  <a16:creationId xmlns:a16="http://schemas.microsoft.com/office/drawing/2014/main" id="{68454FE1-C363-43F5-AADF-5A321F19674B}"/>
                </a:ext>
              </a:extLst>
            </p:cNvPr>
            <p:cNvSpPr/>
            <p:nvPr/>
          </p:nvSpPr>
          <p:spPr>
            <a:xfrm>
              <a:off x="2898728" y="2648304"/>
              <a:ext cx="1134007" cy="2989015"/>
            </a:xfrm>
            <a:custGeom>
              <a:avLst/>
              <a:gdLst>
                <a:gd name="connsiteX0" fmla="*/ 0 w 1175876"/>
                <a:gd name="connsiteY0" fmla="*/ 0 h 2908012"/>
                <a:gd name="connsiteX1" fmla="*/ 1175876 w 1175876"/>
                <a:gd name="connsiteY1" fmla="*/ 0 h 2908012"/>
                <a:gd name="connsiteX2" fmla="*/ 1175876 w 1175876"/>
                <a:gd name="connsiteY2" fmla="*/ 2908012 h 2908012"/>
                <a:gd name="connsiteX3" fmla="*/ 0 w 1175876"/>
                <a:gd name="connsiteY3" fmla="*/ 2908012 h 2908012"/>
                <a:gd name="connsiteX4" fmla="*/ 0 w 1175876"/>
                <a:gd name="connsiteY4" fmla="*/ 0 h 2908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876" h="2908012">
                  <a:moveTo>
                    <a:pt x="0" y="0"/>
                  </a:moveTo>
                  <a:lnTo>
                    <a:pt x="1175876" y="0"/>
                  </a:lnTo>
                  <a:lnTo>
                    <a:pt x="1175876" y="2908012"/>
                  </a:lnTo>
                  <a:lnTo>
                    <a:pt x="0" y="2908012"/>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Youth 3</a:t>
              </a:r>
              <a:r>
                <a:rPr lang="en-US" sz="1400" kern="1200" dirty="0">
                  <a:latin typeface="Calibri"/>
                </a:rPr>
                <a:t>-17</a:t>
              </a:r>
              <a:r>
                <a:rPr lang="en-US" sz="1400" kern="1200" dirty="0"/>
                <a:t> years old at risk of being placed in an institutional setting (RTC or psychiatric hospital), who experience emotional, behavioral, and/or mental health difficulties.</a:t>
              </a:r>
            </a:p>
          </p:txBody>
        </p:sp>
        <p:sp>
          <p:nvSpPr>
            <p:cNvPr id="11" name="Freeform: Shape 10">
              <a:extLst>
                <a:ext uri="{FF2B5EF4-FFF2-40B4-BE49-F238E27FC236}">
                  <a16:creationId xmlns:a16="http://schemas.microsoft.com/office/drawing/2014/main" id="{D3858EC9-F24F-4898-BF80-632FAD5B254E}"/>
                </a:ext>
              </a:extLst>
            </p:cNvPr>
            <p:cNvSpPr/>
            <p:nvPr/>
          </p:nvSpPr>
          <p:spPr>
            <a:xfrm>
              <a:off x="4028947" y="2336504"/>
              <a:ext cx="3925538" cy="742689"/>
            </a:xfrm>
            <a:custGeom>
              <a:avLst/>
              <a:gdLst>
                <a:gd name="connsiteX0" fmla="*/ 0 w 3925538"/>
                <a:gd name="connsiteY0" fmla="*/ 185672 h 742689"/>
                <a:gd name="connsiteX1" fmla="*/ 3554194 w 3925538"/>
                <a:gd name="connsiteY1" fmla="*/ 185672 h 742689"/>
                <a:gd name="connsiteX2" fmla="*/ 3554194 w 3925538"/>
                <a:gd name="connsiteY2" fmla="*/ 0 h 742689"/>
                <a:gd name="connsiteX3" fmla="*/ 3925538 w 3925538"/>
                <a:gd name="connsiteY3" fmla="*/ 371345 h 742689"/>
                <a:gd name="connsiteX4" fmla="*/ 3554194 w 3925538"/>
                <a:gd name="connsiteY4" fmla="*/ 742689 h 742689"/>
                <a:gd name="connsiteX5" fmla="*/ 3554194 w 3925538"/>
                <a:gd name="connsiteY5" fmla="*/ 557017 h 742689"/>
                <a:gd name="connsiteX6" fmla="*/ 0 w 3925538"/>
                <a:gd name="connsiteY6" fmla="*/ 557017 h 742689"/>
                <a:gd name="connsiteX7" fmla="*/ 0 w 3925538"/>
                <a:gd name="connsiteY7" fmla="*/ 185672 h 74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38" h="742689">
                  <a:moveTo>
                    <a:pt x="0" y="185672"/>
                  </a:moveTo>
                  <a:lnTo>
                    <a:pt x="3554194" y="185672"/>
                  </a:lnTo>
                  <a:lnTo>
                    <a:pt x="3554194" y="0"/>
                  </a:lnTo>
                  <a:lnTo>
                    <a:pt x="3925538" y="371345"/>
                  </a:lnTo>
                  <a:lnTo>
                    <a:pt x="3554194" y="742689"/>
                  </a:lnTo>
                  <a:lnTo>
                    <a:pt x="3554194" y="557017"/>
                  </a:lnTo>
                  <a:lnTo>
                    <a:pt x="0" y="557017"/>
                  </a:lnTo>
                  <a:lnTo>
                    <a:pt x="0" y="1856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239012" rIns="439672" bIns="303574" numCol="1" spcCol="1270" anchor="ctr" anchorCtr="0">
              <a:noAutofit/>
            </a:bodyPr>
            <a:lstStyle/>
            <a:p>
              <a:pPr marL="0" lvl="0" indent="0" algn="l" defTabSz="622300">
                <a:lnSpc>
                  <a:spcPct val="90000"/>
                </a:lnSpc>
                <a:spcBef>
                  <a:spcPct val="0"/>
                </a:spcBef>
                <a:spcAft>
                  <a:spcPct val="35000"/>
                </a:spcAft>
                <a:buNone/>
              </a:pPr>
              <a:r>
                <a:rPr lang="en-US" sz="1400" kern="1200"/>
                <a:t>Clinical Intervention</a:t>
              </a:r>
            </a:p>
          </p:txBody>
        </p:sp>
        <p:sp>
          <p:nvSpPr>
            <p:cNvPr id="12" name="Freeform: Shape 11">
              <a:extLst>
                <a:ext uri="{FF2B5EF4-FFF2-40B4-BE49-F238E27FC236}">
                  <a16:creationId xmlns:a16="http://schemas.microsoft.com/office/drawing/2014/main" id="{D6366D12-AE9C-4E7F-B088-E11D4DE6E1BA}"/>
                </a:ext>
              </a:extLst>
            </p:cNvPr>
            <p:cNvSpPr/>
            <p:nvPr/>
          </p:nvSpPr>
          <p:spPr>
            <a:xfrm>
              <a:off x="4027108" y="2893901"/>
              <a:ext cx="1177713" cy="2288432"/>
            </a:xfrm>
            <a:custGeom>
              <a:avLst/>
              <a:gdLst>
                <a:gd name="connsiteX0" fmla="*/ 0 w 1175876"/>
                <a:gd name="connsiteY0" fmla="*/ 0 h 2908016"/>
                <a:gd name="connsiteX1" fmla="*/ 1175876 w 1175876"/>
                <a:gd name="connsiteY1" fmla="*/ 0 h 2908016"/>
                <a:gd name="connsiteX2" fmla="*/ 1175876 w 1175876"/>
                <a:gd name="connsiteY2" fmla="*/ 2908016 h 2908016"/>
                <a:gd name="connsiteX3" fmla="*/ 0 w 1175876"/>
                <a:gd name="connsiteY3" fmla="*/ 2908016 h 2908016"/>
                <a:gd name="connsiteX4" fmla="*/ 0 w 1175876"/>
                <a:gd name="connsiteY4" fmla="*/ 0 h 290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876" h="2908016">
                  <a:moveTo>
                    <a:pt x="0" y="0"/>
                  </a:moveTo>
                  <a:lnTo>
                    <a:pt x="1175876" y="0"/>
                  </a:lnTo>
                  <a:lnTo>
                    <a:pt x="1175876" y="2908016"/>
                  </a:lnTo>
                  <a:lnTo>
                    <a:pt x="0" y="2908016"/>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Youth receives frequent support by a therapist and a behavioral support specialist.</a:t>
              </a:r>
            </a:p>
          </p:txBody>
        </p:sp>
        <p:sp>
          <p:nvSpPr>
            <p:cNvPr id="14" name="Freeform: Shape 13">
              <a:extLst>
                <a:ext uri="{FF2B5EF4-FFF2-40B4-BE49-F238E27FC236}">
                  <a16:creationId xmlns:a16="http://schemas.microsoft.com/office/drawing/2014/main" id="{5C33B834-2FA5-415A-9804-81ED6CCCDD48}"/>
                </a:ext>
              </a:extLst>
            </p:cNvPr>
            <p:cNvSpPr/>
            <p:nvPr/>
          </p:nvSpPr>
          <p:spPr>
            <a:xfrm>
              <a:off x="5204823" y="2583979"/>
              <a:ext cx="2749662" cy="742689"/>
            </a:xfrm>
            <a:custGeom>
              <a:avLst/>
              <a:gdLst>
                <a:gd name="connsiteX0" fmla="*/ 0 w 2749662"/>
                <a:gd name="connsiteY0" fmla="*/ 185672 h 742689"/>
                <a:gd name="connsiteX1" fmla="*/ 2378318 w 2749662"/>
                <a:gd name="connsiteY1" fmla="*/ 185672 h 742689"/>
                <a:gd name="connsiteX2" fmla="*/ 2378318 w 2749662"/>
                <a:gd name="connsiteY2" fmla="*/ 0 h 742689"/>
                <a:gd name="connsiteX3" fmla="*/ 2749662 w 2749662"/>
                <a:gd name="connsiteY3" fmla="*/ 371345 h 742689"/>
                <a:gd name="connsiteX4" fmla="*/ 2378318 w 2749662"/>
                <a:gd name="connsiteY4" fmla="*/ 742689 h 742689"/>
                <a:gd name="connsiteX5" fmla="*/ 2378318 w 2749662"/>
                <a:gd name="connsiteY5" fmla="*/ 557017 h 742689"/>
                <a:gd name="connsiteX6" fmla="*/ 0 w 2749662"/>
                <a:gd name="connsiteY6" fmla="*/ 557017 h 742689"/>
                <a:gd name="connsiteX7" fmla="*/ 0 w 2749662"/>
                <a:gd name="connsiteY7" fmla="*/ 185672 h 74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9662" h="742689">
                  <a:moveTo>
                    <a:pt x="0" y="185672"/>
                  </a:moveTo>
                  <a:lnTo>
                    <a:pt x="2378318" y="185672"/>
                  </a:lnTo>
                  <a:lnTo>
                    <a:pt x="2378318" y="0"/>
                  </a:lnTo>
                  <a:lnTo>
                    <a:pt x="2749662" y="371345"/>
                  </a:lnTo>
                  <a:lnTo>
                    <a:pt x="2378318" y="742689"/>
                  </a:lnTo>
                  <a:lnTo>
                    <a:pt x="2378318" y="557017"/>
                  </a:lnTo>
                  <a:lnTo>
                    <a:pt x="0" y="557017"/>
                  </a:lnTo>
                  <a:lnTo>
                    <a:pt x="0" y="185672"/>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3340" tIns="239012" rIns="439672" bIns="303574" numCol="1" spcCol="1270" anchor="ctr" anchorCtr="0">
              <a:noAutofit/>
            </a:bodyPr>
            <a:lstStyle/>
            <a:p>
              <a:pPr marL="0" lvl="0" indent="0" algn="l" defTabSz="622300">
                <a:lnSpc>
                  <a:spcPct val="90000"/>
                </a:lnSpc>
                <a:spcBef>
                  <a:spcPct val="0"/>
                </a:spcBef>
                <a:spcAft>
                  <a:spcPct val="35000"/>
                </a:spcAft>
                <a:buNone/>
              </a:pPr>
              <a:r>
                <a:rPr lang="en-US" sz="1400" kern="1200"/>
                <a:t>Time Limited</a:t>
              </a:r>
            </a:p>
          </p:txBody>
        </p:sp>
        <p:sp>
          <p:nvSpPr>
            <p:cNvPr id="15" name="Freeform: Shape 14">
              <a:extLst>
                <a:ext uri="{FF2B5EF4-FFF2-40B4-BE49-F238E27FC236}">
                  <a16:creationId xmlns:a16="http://schemas.microsoft.com/office/drawing/2014/main" id="{253FF5E7-B236-446B-9F95-9C6E0BD524BC}"/>
                </a:ext>
              </a:extLst>
            </p:cNvPr>
            <p:cNvSpPr/>
            <p:nvPr/>
          </p:nvSpPr>
          <p:spPr>
            <a:xfrm>
              <a:off x="5213700" y="3141789"/>
              <a:ext cx="1177713" cy="2205627"/>
            </a:xfrm>
            <a:custGeom>
              <a:avLst/>
              <a:gdLst>
                <a:gd name="connsiteX0" fmla="*/ 0 w 1175876"/>
                <a:gd name="connsiteY0" fmla="*/ 0 h 2908013"/>
                <a:gd name="connsiteX1" fmla="*/ 1175876 w 1175876"/>
                <a:gd name="connsiteY1" fmla="*/ 0 h 2908013"/>
                <a:gd name="connsiteX2" fmla="*/ 1175876 w 1175876"/>
                <a:gd name="connsiteY2" fmla="*/ 2908013 h 2908013"/>
                <a:gd name="connsiteX3" fmla="*/ 0 w 1175876"/>
                <a:gd name="connsiteY3" fmla="*/ 2908013 h 2908013"/>
                <a:gd name="connsiteX4" fmla="*/ 0 w 1175876"/>
                <a:gd name="connsiteY4" fmla="*/ 0 h 290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876" h="2908013">
                  <a:moveTo>
                    <a:pt x="0" y="0"/>
                  </a:moveTo>
                  <a:lnTo>
                    <a:pt x="1175876" y="0"/>
                  </a:lnTo>
                  <a:lnTo>
                    <a:pt x="1175876" y="2908013"/>
                  </a:lnTo>
                  <a:lnTo>
                    <a:pt x="0" y="2908013"/>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400" kern="1200" dirty="0"/>
                <a:t>Youth would be in your home for 6 months with a potential</a:t>
              </a:r>
              <a:r>
                <a:rPr lang="en-US" sz="1400" kern="1200" dirty="0">
                  <a:latin typeface="Calibri"/>
                </a:rPr>
                <a:t> 6-month</a:t>
              </a:r>
              <a:r>
                <a:rPr lang="en-US" sz="1400" kern="1200" dirty="0"/>
                <a:t> extension. Not intended for permanency.</a:t>
              </a:r>
            </a:p>
          </p:txBody>
        </p:sp>
        <p:sp>
          <p:nvSpPr>
            <p:cNvPr id="16" name="Freeform: Shape 15">
              <a:extLst>
                <a:ext uri="{FF2B5EF4-FFF2-40B4-BE49-F238E27FC236}">
                  <a16:creationId xmlns:a16="http://schemas.microsoft.com/office/drawing/2014/main" id="{E56E2A2C-E2B9-429F-9E35-5CFA232AFB8C}"/>
                </a:ext>
              </a:extLst>
            </p:cNvPr>
            <p:cNvSpPr/>
            <p:nvPr/>
          </p:nvSpPr>
          <p:spPr>
            <a:xfrm>
              <a:off x="6380699" y="2831454"/>
              <a:ext cx="1573786" cy="742689"/>
            </a:xfrm>
            <a:custGeom>
              <a:avLst/>
              <a:gdLst>
                <a:gd name="connsiteX0" fmla="*/ 0 w 1573786"/>
                <a:gd name="connsiteY0" fmla="*/ 185672 h 742689"/>
                <a:gd name="connsiteX1" fmla="*/ 1202442 w 1573786"/>
                <a:gd name="connsiteY1" fmla="*/ 185672 h 742689"/>
                <a:gd name="connsiteX2" fmla="*/ 1202442 w 1573786"/>
                <a:gd name="connsiteY2" fmla="*/ 0 h 742689"/>
                <a:gd name="connsiteX3" fmla="*/ 1573786 w 1573786"/>
                <a:gd name="connsiteY3" fmla="*/ 371345 h 742689"/>
                <a:gd name="connsiteX4" fmla="*/ 1202442 w 1573786"/>
                <a:gd name="connsiteY4" fmla="*/ 742689 h 742689"/>
                <a:gd name="connsiteX5" fmla="*/ 1202442 w 1573786"/>
                <a:gd name="connsiteY5" fmla="*/ 557017 h 742689"/>
                <a:gd name="connsiteX6" fmla="*/ 0 w 1573786"/>
                <a:gd name="connsiteY6" fmla="*/ 557017 h 742689"/>
                <a:gd name="connsiteX7" fmla="*/ 0 w 1573786"/>
                <a:gd name="connsiteY7" fmla="*/ 185672 h 74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3786" h="742689">
                  <a:moveTo>
                    <a:pt x="0" y="185672"/>
                  </a:moveTo>
                  <a:lnTo>
                    <a:pt x="1202442" y="185672"/>
                  </a:lnTo>
                  <a:lnTo>
                    <a:pt x="1202442" y="0"/>
                  </a:lnTo>
                  <a:lnTo>
                    <a:pt x="1573786" y="371345"/>
                  </a:lnTo>
                  <a:lnTo>
                    <a:pt x="1202442" y="742689"/>
                  </a:lnTo>
                  <a:lnTo>
                    <a:pt x="1202442" y="557017"/>
                  </a:lnTo>
                  <a:lnTo>
                    <a:pt x="0" y="557017"/>
                  </a:lnTo>
                  <a:lnTo>
                    <a:pt x="0" y="185672"/>
                  </a:lnTo>
                  <a:close/>
                </a:path>
              </a:pathLst>
            </a:custGeom>
            <a:solidFill>
              <a:schemeClr val="accent1"/>
            </a:solidFill>
            <a:ln>
              <a:solidFill>
                <a:schemeClr val="bg1">
                  <a:alpha val="9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3340" tIns="239012" rIns="439672" bIns="303574" numCol="1" spcCol="1270" anchor="ctr" anchorCtr="0">
              <a:noAutofit/>
            </a:bodyPr>
            <a:lstStyle/>
            <a:p>
              <a:pPr marL="0" lvl="0" indent="0" algn="l" defTabSz="622300">
                <a:lnSpc>
                  <a:spcPct val="90000"/>
                </a:lnSpc>
                <a:spcBef>
                  <a:spcPct val="0"/>
                </a:spcBef>
                <a:spcAft>
                  <a:spcPct val="35000"/>
                </a:spcAft>
                <a:buNone/>
              </a:pPr>
              <a:r>
                <a:rPr lang="en-US" sz="1400" kern="1200"/>
                <a:t>Location</a:t>
              </a:r>
            </a:p>
          </p:txBody>
        </p:sp>
        <p:sp>
          <p:nvSpPr>
            <p:cNvPr id="17" name="Freeform: Shape 16">
              <a:extLst>
                <a:ext uri="{FF2B5EF4-FFF2-40B4-BE49-F238E27FC236}">
                  <a16:creationId xmlns:a16="http://schemas.microsoft.com/office/drawing/2014/main" id="{132E261A-C5E6-4BF6-8F43-FEF0950C838C}"/>
                </a:ext>
              </a:extLst>
            </p:cNvPr>
            <p:cNvSpPr/>
            <p:nvPr/>
          </p:nvSpPr>
          <p:spPr>
            <a:xfrm>
              <a:off x="6398455" y="3371508"/>
              <a:ext cx="1191953" cy="1566670"/>
            </a:xfrm>
            <a:custGeom>
              <a:avLst/>
              <a:gdLst>
                <a:gd name="connsiteX0" fmla="*/ 0 w 1186589"/>
                <a:gd name="connsiteY0" fmla="*/ 0 h 1566670"/>
                <a:gd name="connsiteX1" fmla="*/ 1186589 w 1186589"/>
                <a:gd name="connsiteY1" fmla="*/ 0 h 1566670"/>
                <a:gd name="connsiteX2" fmla="*/ 1186589 w 1186589"/>
                <a:gd name="connsiteY2" fmla="*/ 1566670 h 1566670"/>
                <a:gd name="connsiteX3" fmla="*/ 0 w 1186589"/>
                <a:gd name="connsiteY3" fmla="*/ 1566670 h 1566670"/>
                <a:gd name="connsiteX4" fmla="*/ 0 w 1186589"/>
                <a:gd name="connsiteY4" fmla="*/ 0 h 156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6589" h="1566670">
                  <a:moveTo>
                    <a:pt x="0" y="0"/>
                  </a:moveTo>
                  <a:lnTo>
                    <a:pt x="1186589" y="0"/>
                  </a:lnTo>
                  <a:lnTo>
                    <a:pt x="1186589" y="1566670"/>
                  </a:lnTo>
                  <a:lnTo>
                    <a:pt x="0" y="1566670"/>
                  </a:lnTo>
                  <a:lnTo>
                    <a:pt x="0" y="0"/>
                  </a:lnTo>
                  <a:close/>
                </a:path>
              </a:pathLst>
            </a:custGeom>
            <a:solidFill>
              <a:schemeClr val="bg1"/>
            </a:solidFill>
            <a:ln>
              <a:solidFill>
                <a:schemeClr val="accent1">
                  <a:alpha val="9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latin typeface="Calibri"/>
                </a:rPr>
                <a:t>All locations!</a:t>
              </a:r>
              <a:endParaRPr lang="en-US" sz="1400" kern="1200" dirty="0"/>
            </a:p>
          </p:txBody>
        </p:sp>
      </p:grpSp>
      <p:sp>
        <p:nvSpPr>
          <p:cNvPr id="6" name="TextBox 5">
            <a:extLst>
              <a:ext uri="{FF2B5EF4-FFF2-40B4-BE49-F238E27FC236}">
                <a16:creationId xmlns:a16="http://schemas.microsoft.com/office/drawing/2014/main" id="{FF096128-71A5-4B53-9B09-920E4708AFF2}"/>
              </a:ext>
            </a:extLst>
          </p:cNvPr>
          <p:cNvSpPr txBox="1"/>
          <p:nvPr/>
        </p:nvSpPr>
        <p:spPr>
          <a:xfrm>
            <a:off x="1154927" y="1579748"/>
            <a:ext cx="5059866" cy="553998"/>
          </a:xfrm>
          <a:prstGeom prst="rect">
            <a:avLst/>
          </a:prstGeom>
          <a:noFill/>
        </p:spPr>
        <p:txBody>
          <a:bodyPr wrap="square" rtlCol="0">
            <a:spAutoFit/>
          </a:bodyPr>
          <a:lstStyle/>
          <a:p>
            <a:r>
              <a:rPr lang="en-US" sz="3000"/>
              <a:t>What is Treatment Foster Care?</a:t>
            </a:r>
          </a:p>
        </p:txBody>
      </p:sp>
      <p:pic>
        <p:nvPicPr>
          <p:cNvPr id="3" name="Picture 2" descr="A person holding a child&#10;&#10;Description automatically generated with low confidence">
            <a:extLst>
              <a:ext uri="{FF2B5EF4-FFF2-40B4-BE49-F238E27FC236}">
                <a16:creationId xmlns:a16="http://schemas.microsoft.com/office/drawing/2014/main" id="{9C640CCF-2F72-45D1-B763-3AC5F65633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7300" y="2346070"/>
            <a:ext cx="1445121" cy="2167682"/>
          </a:xfrm>
          <a:prstGeom prst="rect">
            <a:avLst/>
          </a:prstGeom>
          <a:ln w="38100">
            <a:solidFill>
              <a:schemeClr val="accent1"/>
            </a:solidFill>
          </a:ln>
        </p:spPr>
      </p:pic>
      <p:sp>
        <p:nvSpPr>
          <p:cNvPr id="10" name="Rectangle 9">
            <a:extLst>
              <a:ext uri="{FF2B5EF4-FFF2-40B4-BE49-F238E27FC236}">
                <a16:creationId xmlns:a16="http://schemas.microsoft.com/office/drawing/2014/main" id="{9FEF16A8-B60E-43A9-B023-B2ECC645904B}"/>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58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2" name="Rectangle 6"/>
          <p:cNvSpPr>
            <a:spLocks noChangeArrowheads="1"/>
          </p:cNvSpPr>
          <p:nvPr/>
        </p:nvSpPr>
        <p:spPr bwMode="auto">
          <a:xfrm>
            <a:off x="1257301" y="3157539"/>
            <a:ext cx="6007894" cy="1035844"/>
          </a:xfrm>
          <a:prstGeom prst="rect">
            <a:avLst/>
          </a:prstGeom>
          <a:noFill/>
          <a:ln w="9525">
            <a:noFill/>
            <a:miter lim="800000"/>
            <a:headEnd/>
            <a:tailEnd/>
          </a:ln>
        </p:spPr>
        <p:txBody>
          <a:bodyPr/>
          <a:lstStyle/>
          <a:p>
            <a:pPr marL="257175" indent="-257175" fontAlgn="base">
              <a:lnSpc>
                <a:spcPct val="125000"/>
              </a:lnSpc>
              <a:spcBef>
                <a:spcPct val="20000"/>
              </a:spcBef>
              <a:spcAft>
                <a:spcPct val="0"/>
              </a:spcAft>
              <a:buClr>
                <a:srgbClr val="96D045"/>
              </a:buClr>
            </a:pPr>
            <a:r>
              <a:rPr lang="en-US" sz="1350" b="1">
                <a:solidFill>
                  <a:srgbClr val="333092"/>
                </a:solidFill>
                <a:latin typeface="Arial"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857251"/>
            <a:ext cx="6857144" cy="90697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1" y="5347416"/>
            <a:ext cx="1944808" cy="653334"/>
          </a:xfrm>
          <a:prstGeom prst="rect">
            <a:avLst/>
          </a:prstGeom>
        </p:spPr>
      </p:pic>
      <p:sp>
        <p:nvSpPr>
          <p:cNvPr id="11" name="Rectangle 5"/>
          <p:cNvSpPr>
            <a:spLocks noChangeArrowheads="1"/>
          </p:cNvSpPr>
          <p:nvPr/>
        </p:nvSpPr>
        <p:spPr bwMode="auto">
          <a:xfrm>
            <a:off x="4233777" y="1249876"/>
            <a:ext cx="3664744" cy="514350"/>
          </a:xfrm>
          <a:prstGeom prst="rect">
            <a:avLst/>
          </a:prstGeom>
          <a:noFill/>
          <a:ln w="9525">
            <a:noFill/>
            <a:miter lim="800000"/>
            <a:headEnd/>
            <a:tailEnd/>
          </a:ln>
        </p:spPr>
        <p:txBody>
          <a:bodyPr anchor="ctr"/>
          <a:lstStyle/>
          <a:p>
            <a:pPr algn="r" fontAlgn="base">
              <a:spcBef>
                <a:spcPct val="0"/>
              </a:spcBef>
              <a:spcAft>
                <a:spcPct val="0"/>
              </a:spcAft>
            </a:pPr>
            <a:endParaRPr lang="en-US" sz="1050" b="1">
              <a:solidFill>
                <a:srgbClr val="1F497D">
                  <a:lumMod val="40000"/>
                  <a:lumOff val="60000"/>
                </a:srgbClr>
              </a:solidFill>
              <a:latin typeface="Arial" charset="0"/>
            </a:endParaRPr>
          </a:p>
        </p:txBody>
      </p:sp>
      <p:sp>
        <p:nvSpPr>
          <p:cNvPr id="13" name="Title 1"/>
          <p:cNvSpPr>
            <a:spLocks noGrp="1"/>
          </p:cNvSpPr>
          <p:nvPr>
            <p:ph type="title"/>
          </p:nvPr>
        </p:nvSpPr>
        <p:spPr>
          <a:xfrm>
            <a:off x="1151793" y="857251"/>
            <a:ext cx="6848351" cy="644264"/>
          </a:xfrm>
        </p:spPr>
        <p:txBody>
          <a:bodyPr>
            <a:noAutofit/>
          </a:bodyPr>
          <a:lstStyle/>
          <a:p>
            <a:pPr algn="l"/>
            <a:r>
              <a:rPr lang="en-US" sz="2700">
                <a:solidFill>
                  <a:schemeClr val="bg1"/>
                </a:solidFill>
                <a:ea typeface="+mn-ea"/>
                <a:cs typeface="+mn-cs"/>
              </a:rPr>
              <a:t>Becoming a Foster Parent</a:t>
            </a:r>
          </a:p>
        </p:txBody>
      </p:sp>
      <p:grpSp>
        <p:nvGrpSpPr>
          <p:cNvPr id="2" name="Group 1">
            <a:extLst>
              <a:ext uri="{FF2B5EF4-FFF2-40B4-BE49-F238E27FC236}">
                <a16:creationId xmlns:a16="http://schemas.microsoft.com/office/drawing/2014/main" id="{55DE3671-A298-4F8A-AB40-51BF2EF53FEE}"/>
              </a:ext>
            </a:extLst>
          </p:cNvPr>
          <p:cNvGrpSpPr/>
          <p:nvPr/>
        </p:nvGrpSpPr>
        <p:grpSpPr>
          <a:xfrm>
            <a:off x="3159414" y="1557379"/>
            <a:ext cx="4840730" cy="4541580"/>
            <a:chOff x="3159414" y="1557379"/>
            <a:chExt cx="4840730" cy="4541580"/>
          </a:xfrm>
        </p:grpSpPr>
        <p:sp>
          <p:nvSpPr>
            <p:cNvPr id="4" name="Freeform: Shape 3">
              <a:extLst>
                <a:ext uri="{FF2B5EF4-FFF2-40B4-BE49-F238E27FC236}">
                  <a16:creationId xmlns:a16="http://schemas.microsoft.com/office/drawing/2014/main" id="{6401A87D-9AD3-40AE-AD26-79CBFEB45EE6}"/>
                </a:ext>
              </a:extLst>
            </p:cNvPr>
            <p:cNvSpPr/>
            <p:nvPr/>
          </p:nvSpPr>
          <p:spPr>
            <a:xfrm>
              <a:off x="6316958" y="2305091"/>
              <a:ext cx="1683186" cy="3507907"/>
            </a:xfrm>
            <a:custGeom>
              <a:avLst/>
              <a:gdLst>
                <a:gd name="connsiteX0" fmla="*/ 0 w 1578535"/>
                <a:gd name="connsiteY0" fmla="*/ 0 h 3507907"/>
                <a:gd name="connsiteX1" fmla="*/ 263089 w 1578535"/>
                <a:gd name="connsiteY1" fmla="*/ 0 h 3507907"/>
                <a:gd name="connsiteX2" fmla="*/ 263089 w 1578535"/>
                <a:gd name="connsiteY2" fmla="*/ 0 h 3507907"/>
                <a:gd name="connsiteX3" fmla="*/ 657723 w 1578535"/>
                <a:gd name="connsiteY3" fmla="*/ 0 h 3507907"/>
                <a:gd name="connsiteX4" fmla="*/ 1578535 w 1578535"/>
                <a:gd name="connsiteY4" fmla="*/ 0 h 3507907"/>
                <a:gd name="connsiteX5" fmla="*/ 1578535 w 1578535"/>
                <a:gd name="connsiteY5" fmla="*/ 584651 h 3507907"/>
                <a:gd name="connsiteX6" fmla="*/ 1578535 w 1578535"/>
                <a:gd name="connsiteY6" fmla="*/ 584651 h 3507907"/>
                <a:gd name="connsiteX7" fmla="*/ 1578535 w 1578535"/>
                <a:gd name="connsiteY7" fmla="*/ 1461628 h 3507907"/>
                <a:gd name="connsiteX8" fmla="*/ 1578535 w 1578535"/>
                <a:gd name="connsiteY8" fmla="*/ 3507907 h 3507907"/>
                <a:gd name="connsiteX9" fmla="*/ 657723 w 1578535"/>
                <a:gd name="connsiteY9" fmla="*/ 3507907 h 3507907"/>
                <a:gd name="connsiteX10" fmla="*/ 263089 w 1578535"/>
                <a:gd name="connsiteY10" fmla="*/ 3507907 h 3507907"/>
                <a:gd name="connsiteX11" fmla="*/ 263089 w 1578535"/>
                <a:gd name="connsiteY11" fmla="*/ 3507907 h 3507907"/>
                <a:gd name="connsiteX12" fmla="*/ 0 w 1578535"/>
                <a:gd name="connsiteY12" fmla="*/ 3507907 h 3507907"/>
                <a:gd name="connsiteX13" fmla="*/ 0 w 1578535"/>
                <a:gd name="connsiteY13" fmla="*/ 1461628 h 3507907"/>
                <a:gd name="connsiteX14" fmla="*/ 0 w 1578535"/>
                <a:gd name="connsiteY14" fmla="*/ 1753954 h 3507907"/>
                <a:gd name="connsiteX15" fmla="*/ 0 w 1578535"/>
                <a:gd name="connsiteY15" fmla="*/ 584651 h 3507907"/>
                <a:gd name="connsiteX16" fmla="*/ 0 w 1578535"/>
                <a:gd name="connsiteY16" fmla="*/ 0 h 35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8535" h="3507907">
                  <a:moveTo>
                    <a:pt x="0" y="0"/>
                  </a:moveTo>
                  <a:lnTo>
                    <a:pt x="263089" y="0"/>
                  </a:lnTo>
                  <a:lnTo>
                    <a:pt x="263089" y="0"/>
                  </a:lnTo>
                  <a:lnTo>
                    <a:pt x="657723" y="0"/>
                  </a:lnTo>
                  <a:lnTo>
                    <a:pt x="1578535" y="0"/>
                  </a:lnTo>
                  <a:lnTo>
                    <a:pt x="1578535" y="584651"/>
                  </a:lnTo>
                  <a:lnTo>
                    <a:pt x="1578535" y="584651"/>
                  </a:lnTo>
                  <a:lnTo>
                    <a:pt x="1578535" y="1461628"/>
                  </a:lnTo>
                  <a:lnTo>
                    <a:pt x="1578535" y="3507907"/>
                  </a:lnTo>
                  <a:lnTo>
                    <a:pt x="657723" y="3507907"/>
                  </a:lnTo>
                  <a:lnTo>
                    <a:pt x="263089" y="3507907"/>
                  </a:lnTo>
                  <a:lnTo>
                    <a:pt x="263089" y="3507907"/>
                  </a:lnTo>
                  <a:lnTo>
                    <a:pt x="0" y="3507907"/>
                  </a:lnTo>
                  <a:lnTo>
                    <a:pt x="0" y="1461628"/>
                  </a:lnTo>
                  <a:lnTo>
                    <a:pt x="0" y="1753954"/>
                  </a:lnTo>
                  <a:lnTo>
                    <a:pt x="0" y="584651"/>
                  </a:lnTo>
                  <a:lnTo>
                    <a:pt x="0" y="0"/>
                  </a:lnTo>
                  <a:close/>
                </a:path>
              </a:pathLst>
            </a:cu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263836" tIns="63500" rIns="63500" bIns="63500" numCol="1" spcCol="1270" anchor="t" anchorCtr="0">
              <a:noAutofit/>
            </a:bodyPr>
            <a:lstStyle/>
            <a:p>
              <a:pPr marL="0" lvl="0" indent="0" algn="ctr" defTabSz="889000">
                <a:lnSpc>
                  <a:spcPct val="90000"/>
                </a:lnSpc>
                <a:spcBef>
                  <a:spcPct val="0"/>
                </a:spcBef>
                <a:spcAft>
                  <a:spcPct val="35000"/>
                </a:spcAft>
                <a:buNone/>
              </a:pPr>
              <a:r>
                <a:rPr lang="en-US" sz="2000" kern="1200" dirty="0"/>
                <a:t>An inspection of your home and an interview of everyone living in the household.</a:t>
              </a:r>
            </a:p>
            <a:p>
              <a:pPr marL="0" lvl="0" indent="0" algn="ctr" defTabSz="889000">
                <a:lnSpc>
                  <a:spcPct val="90000"/>
                </a:lnSpc>
                <a:spcBef>
                  <a:spcPct val="0"/>
                </a:spcBef>
                <a:spcAft>
                  <a:spcPct val="35000"/>
                </a:spcAft>
                <a:buNone/>
              </a:pPr>
              <a:r>
                <a:rPr lang="en-US" sz="2000" kern="1200" dirty="0"/>
                <a:t>This will be completed last.</a:t>
              </a:r>
            </a:p>
          </p:txBody>
        </p:sp>
        <p:sp>
          <p:nvSpPr>
            <p:cNvPr id="5" name="Freeform: Shape 4">
              <a:extLst>
                <a:ext uri="{FF2B5EF4-FFF2-40B4-BE49-F238E27FC236}">
                  <a16:creationId xmlns:a16="http://schemas.microsoft.com/office/drawing/2014/main" id="{36B39367-D5FB-49D3-B07D-32D92970A429}"/>
                </a:ext>
              </a:extLst>
            </p:cNvPr>
            <p:cNvSpPr/>
            <p:nvPr/>
          </p:nvSpPr>
          <p:spPr>
            <a:xfrm>
              <a:off x="6316958" y="1557379"/>
              <a:ext cx="1683186" cy="748989"/>
            </a:xfrm>
            <a:custGeom>
              <a:avLst/>
              <a:gdLst>
                <a:gd name="connsiteX0" fmla="*/ 0 w 1578535"/>
                <a:gd name="connsiteY0" fmla="*/ 0 h 748989"/>
                <a:gd name="connsiteX1" fmla="*/ 1578535 w 1578535"/>
                <a:gd name="connsiteY1" fmla="*/ 0 h 748989"/>
                <a:gd name="connsiteX2" fmla="*/ 1578535 w 1578535"/>
                <a:gd name="connsiteY2" fmla="*/ 748989 h 748989"/>
                <a:gd name="connsiteX3" fmla="*/ 0 w 1578535"/>
                <a:gd name="connsiteY3" fmla="*/ 748989 h 748989"/>
                <a:gd name="connsiteX4" fmla="*/ 0 w 1578535"/>
                <a:gd name="connsiteY4" fmla="*/ 0 h 748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535" h="748989">
                  <a:moveTo>
                    <a:pt x="0" y="0"/>
                  </a:moveTo>
                  <a:lnTo>
                    <a:pt x="1578535" y="0"/>
                  </a:lnTo>
                  <a:lnTo>
                    <a:pt x="1578535" y="748989"/>
                  </a:lnTo>
                  <a:lnTo>
                    <a:pt x="0" y="74898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0" tIns="69850" rIns="69850" bIns="69850" numCol="1" spcCol="1270" anchor="ctr" anchorCtr="0">
              <a:noAutofit/>
            </a:bodyPr>
            <a:lstStyle/>
            <a:p>
              <a:pPr marL="0" lvl="0" indent="0" algn="ctr" defTabSz="977900">
                <a:lnSpc>
                  <a:spcPct val="90000"/>
                </a:lnSpc>
                <a:spcBef>
                  <a:spcPct val="0"/>
                </a:spcBef>
                <a:spcAft>
                  <a:spcPct val="35000"/>
                </a:spcAft>
                <a:buNone/>
              </a:pPr>
              <a:r>
                <a:rPr lang="en-US" sz="2200" kern="1200"/>
                <a:t>Home Study</a:t>
              </a:r>
            </a:p>
          </p:txBody>
        </p:sp>
        <p:sp>
          <p:nvSpPr>
            <p:cNvPr id="7" name="Freeform: Shape 6">
              <a:extLst>
                <a:ext uri="{FF2B5EF4-FFF2-40B4-BE49-F238E27FC236}">
                  <a16:creationId xmlns:a16="http://schemas.microsoft.com/office/drawing/2014/main" id="{04EB556F-2CC1-4DA5-B654-154B820364EB}"/>
                </a:ext>
              </a:extLst>
            </p:cNvPr>
            <p:cNvSpPr/>
            <p:nvPr/>
          </p:nvSpPr>
          <p:spPr>
            <a:xfrm>
              <a:off x="4737949" y="2305091"/>
              <a:ext cx="1578535" cy="3793868"/>
            </a:xfrm>
            <a:custGeom>
              <a:avLst/>
              <a:gdLst>
                <a:gd name="connsiteX0" fmla="*/ 0 w 1578535"/>
                <a:gd name="connsiteY0" fmla="*/ 0 h 3257677"/>
                <a:gd name="connsiteX1" fmla="*/ 920812 w 1578535"/>
                <a:gd name="connsiteY1" fmla="*/ 0 h 3257677"/>
                <a:gd name="connsiteX2" fmla="*/ 920812 w 1578535"/>
                <a:gd name="connsiteY2" fmla="*/ 0 h 3257677"/>
                <a:gd name="connsiteX3" fmla="*/ 1315446 w 1578535"/>
                <a:gd name="connsiteY3" fmla="*/ 0 h 3257677"/>
                <a:gd name="connsiteX4" fmla="*/ 1578535 w 1578535"/>
                <a:gd name="connsiteY4" fmla="*/ 0 h 3257677"/>
                <a:gd name="connsiteX5" fmla="*/ 1578535 w 1578535"/>
                <a:gd name="connsiteY5" fmla="*/ 1900312 h 3257677"/>
                <a:gd name="connsiteX6" fmla="*/ 1775852 w 1578535"/>
                <a:gd name="connsiteY6" fmla="*/ 2307413 h 3257677"/>
                <a:gd name="connsiteX7" fmla="*/ 1578535 w 1578535"/>
                <a:gd name="connsiteY7" fmla="*/ 2714731 h 3257677"/>
                <a:gd name="connsiteX8" fmla="*/ 1578535 w 1578535"/>
                <a:gd name="connsiteY8" fmla="*/ 3257677 h 3257677"/>
                <a:gd name="connsiteX9" fmla="*/ 1315446 w 1578535"/>
                <a:gd name="connsiteY9" fmla="*/ 3257677 h 3257677"/>
                <a:gd name="connsiteX10" fmla="*/ 920812 w 1578535"/>
                <a:gd name="connsiteY10" fmla="*/ 3257677 h 3257677"/>
                <a:gd name="connsiteX11" fmla="*/ 920812 w 1578535"/>
                <a:gd name="connsiteY11" fmla="*/ 3257677 h 3257677"/>
                <a:gd name="connsiteX12" fmla="*/ 0 w 1578535"/>
                <a:gd name="connsiteY12" fmla="*/ 3257677 h 3257677"/>
                <a:gd name="connsiteX13" fmla="*/ 0 w 1578535"/>
                <a:gd name="connsiteY13" fmla="*/ 2714731 h 3257677"/>
                <a:gd name="connsiteX14" fmla="*/ 0 w 1578535"/>
                <a:gd name="connsiteY14" fmla="*/ 1900312 h 3257677"/>
                <a:gd name="connsiteX15" fmla="*/ 0 w 1578535"/>
                <a:gd name="connsiteY15" fmla="*/ 1900312 h 3257677"/>
                <a:gd name="connsiteX16" fmla="*/ 0 w 1578535"/>
                <a:gd name="connsiteY16" fmla="*/ 0 h 325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8535" h="3257677">
                  <a:moveTo>
                    <a:pt x="0" y="0"/>
                  </a:moveTo>
                  <a:lnTo>
                    <a:pt x="920812" y="0"/>
                  </a:lnTo>
                  <a:lnTo>
                    <a:pt x="920812" y="0"/>
                  </a:lnTo>
                  <a:lnTo>
                    <a:pt x="1315446" y="0"/>
                  </a:lnTo>
                  <a:lnTo>
                    <a:pt x="1578535" y="0"/>
                  </a:lnTo>
                  <a:lnTo>
                    <a:pt x="1578535" y="1900312"/>
                  </a:lnTo>
                  <a:lnTo>
                    <a:pt x="1775852" y="2307413"/>
                  </a:lnTo>
                  <a:lnTo>
                    <a:pt x="1578535" y="2714731"/>
                  </a:lnTo>
                  <a:lnTo>
                    <a:pt x="1578535" y="3257677"/>
                  </a:lnTo>
                  <a:lnTo>
                    <a:pt x="1315446" y="3257677"/>
                  </a:lnTo>
                  <a:lnTo>
                    <a:pt x="920812" y="3257677"/>
                  </a:lnTo>
                  <a:lnTo>
                    <a:pt x="920812" y="3257677"/>
                  </a:lnTo>
                  <a:lnTo>
                    <a:pt x="0" y="3257677"/>
                  </a:lnTo>
                  <a:lnTo>
                    <a:pt x="0" y="2714731"/>
                  </a:lnTo>
                  <a:lnTo>
                    <a:pt x="0" y="1900312"/>
                  </a:lnTo>
                  <a:lnTo>
                    <a:pt x="0" y="1900312"/>
                  </a:lnTo>
                  <a:lnTo>
                    <a:pt x="0" y="0"/>
                  </a:lnTo>
                  <a:close/>
                </a:path>
              </a:pathLst>
            </a:cu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263836" tIns="63500" rIns="63500" bIns="63500" numCol="1" spcCol="1270" anchor="t" anchorCtr="0">
              <a:noAutofit/>
            </a:bodyPr>
            <a:lstStyle/>
            <a:p>
              <a:pPr marL="0" lvl="0" indent="0" algn="ctr" defTabSz="889000">
                <a:lnSpc>
                  <a:spcPct val="90000"/>
                </a:lnSpc>
                <a:spcBef>
                  <a:spcPct val="0"/>
                </a:spcBef>
                <a:spcAft>
                  <a:spcPct val="35000"/>
                </a:spcAft>
                <a:buNone/>
              </a:pPr>
              <a:r>
                <a:rPr lang="en-US" sz="2000" kern="1200" dirty="0"/>
                <a:t>Pre-Service #1-7</a:t>
              </a:r>
            </a:p>
            <a:p>
              <a:pPr marL="0" lvl="0" indent="0" algn="ctr" defTabSz="889000">
                <a:lnSpc>
                  <a:spcPct val="90000"/>
                </a:lnSpc>
                <a:spcBef>
                  <a:spcPct val="0"/>
                </a:spcBef>
                <a:spcAft>
                  <a:spcPct val="35000"/>
                </a:spcAft>
                <a:buNone/>
              </a:pPr>
              <a:r>
                <a:rPr lang="en-US" sz="2000" kern="1200" dirty="0"/>
                <a:t>BCMT I &amp; II</a:t>
              </a:r>
            </a:p>
            <a:p>
              <a:pPr marL="0" lvl="0" indent="0" algn="ctr" defTabSz="889000">
                <a:lnSpc>
                  <a:spcPct val="90000"/>
                </a:lnSpc>
                <a:spcBef>
                  <a:spcPct val="0"/>
                </a:spcBef>
                <a:spcAft>
                  <a:spcPct val="35000"/>
                </a:spcAft>
                <a:buNone/>
              </a:pPr>
              <a:r>
                <a:rPr lang="en-US" sz="2000" kern="1200" dirty="0"/>
                <a:t>CPR/First Aid</a:t>
              </a:r>
            </a:p>
            <a:p>
              <a:pPr marL="0" lvl="0" indent="0" algn="ctr" defTabSz="889000">
                <a:lnSpc>
                  <a:spcPct val="90000"/>
                </a:lnSpc>
                <a:spcBef>
                  <a:spcPct val="0"/>
                </a:spcBef>
                <a:spcAft>
                  <a:spcPct val="35000"/>
                </a:spcAft>
                <a:buNone/>
              </a:pPr>
              <a:r>
                <a:rPr lang="en-US" sz="2000" kern="1200" dirty="0"/>
                <a:t>Meds Class</a:t>
              </a:r>
            </a:p>
            <a:p>
              <a:pPr marL="0" lvl="0" indent="0" algn="ctr" defTabSz="889000">
                <a:lnSpc>
                  <a:spcPct val="90000"/>
                </a:lnSpc>
                <a:spcBef>
                  <a:spcPct val="0"/>
                </a:spcBef>
                <a:spcAft>
                  <a:spcPct val="35000"/>
                </a:spcAft>
                <a:buNone/>
              </a:pPr>
              <a:r>
                <a:rPr lang="en-US" sz="2000" kern="1200" dirty="0"/>
                <a:t>Adoption Training</a:t>
              </a:r>
            </a:p>
            <a:p>
              <a:pPr marL="0" lvl="0" indent="0" algn="ctr" defTabSz="889000">
                <a:lnSpc>
                  <a:spcPct val="90000"/>
                </a:lnSpc>
                <a:spcBef>
                  <a:spcPct val="0"/>
                </a:spcBef>
                <a:spcAft>
                  <a:spcPct val="35000"/>
                </a:spcAft>
                <a:buNone/>
              </a:pPr>
              <a:r>
                <a:rPr lang="en-US" sz="2000" kern="1200" dirty="0"/>
                <a:t>Additional online courses</a:t>
              </a:r>
            </a:p>
            <a:p>
              <a:pPr marL="0" lvl="0" indent="0" algn="ctr" defTabSz="889000">
                <a:lnSpc>
                  <a:spcPct val="90000"/>
                </a:lnSpc>
                <a:spcBef>
                  <a:spcPct val="0"/>
                </a:spcBef>
                <a:spcAft>
                  <a:spcPct val="35000"/>
                </a:spcAft>
                <a:buFont typeface="Arial" panose="020B0604020202020204" pitchFamily="34" charset="0"/>
                <a:buNone/>
              </a:pPr>
              <a:endParaRPr lang="en-US" sz="2400" kern="1200" dirty="0"/>
            </a:p>
          </p:txBody>
        </p:sp>
        <p:sp>
          <p:nvSpPr>
            <p:cNvPr id="12" name="Freeform: Shape 11">
              <a:extLst>
                <a:ext uri="{FF2B5EF4-FFF2-40B4-BE49-F238E27FC236}">
                  <a16:creationId xmlns:a16="http://schemas.microsoft.com/office/drawing/2014/main" id="{A232BE17-4393-458F-81AD-26EB244DB8BB}"/>
                </a:ext>
              </a:extLst>
            </p:cNvPr>
            <p:cNvSpPr/>
            <p:nvPr/>
          </p:nvSpPr>
          <p:spPr>
            <a:xfrm>
              <a:off x="4737949" y="1678664"/>
              <a:ext cx="1578535" cy="626427"/>
            </a:xfrm>
            <a:custGeom>
              <a:avLst/>
              <a:gdLst>
                <a:gd name="connsiteX0" fmla="*/ 0 w 1578535"/>
                <a:gd name="connsiteY0" fmla="*/ 0 h 626427"/>
                <a:gd name="connsiteX1" fmla="*/ 1578535 w 1578535"/>
                <a:gd name="connsiteY1" fmla="*/ 0 h 626427"/>
                <a:gd name="connsiteX2" fmla="*/ 1578535 w 1578535"/>
                <a:gd name="connsiteY2" fmla="*/ 626427 h 626427"/>
                <a:gd name="connsiteX3" fmla="*/ 0 w 1578535"/>
                <a:gd name="connsiteY3" fmla="*/ 626427 h 626427"/>
                <a:gd name="connsiteX4" fmla="*/ 0 w 1578535"/>
                <a:gd name="connsiteY4" fmla="*/ 0 h 626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535" h="626427">
                  <a:moveTo>
                    <a:pt x="0" y="0"/>
                  </a:moveTo>
                  <a:lnTo>
                    <a:pt x="1578535" y="0"/>
                  </a:lnTo>
                  <a:lnTo>
                    <a:pt x="1578535" y="626427"/>
                  </a:lnTo>
                  <a:lnTo>
                    <a:pt x="0" y="62642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0" tIns="69850" rIns="69850" bIns="69850" numCol="1" spcCol="1270" anchor="ctr" anchorCtr="0">
              <a:noAutofit/>
            </a:bodyPr>
            <a:lstStyle/>
            <a:p>
              <a:pPr marL="0" lvl="0" indent="0" algn="ctr" defTabSz="977900">
                <a:lnSpc>
                  <a:spcPct val="90000"/>
                </a:lnSpc>
                <a:spcBef>
                  <a:spcPct val="0"/>
                </a:spcBef>
                <a:spcAft>
                  <a:spcPct val="35000"/>
                </a:spcAft>
                <a:buNone/>
              </a:pPr>
              <a:r>
                <a:rPr lang="en-US" sz="2200" kern="1200"/>
                <a:t>Training</a:t>
              </a:r>
            </a:p>
          </p:txBody>
        </p:sp>
        <p:sp>
          <p:nvSpPr>
            <p:cNvPr id="14" name="Freeform: Shape 13">
              <a:extLst>
                <a:ext uri="{FF2B5EF4-FFF2-40B4-BE49-F238E27FC236}">
                  <a16:creationId xmlns:a16="http://schemas.microsoft.com/office/drawing/2014/main" id="{30DB2666-B232-4619-A125-8A0A02455944}"/>
                </a:ext>
              </a:extLst>
            </p:cNvPr>
            <p:cNvSpPr/>
            <p:nvPr/>
          </p:nvSpPr>
          <p:spPr>
            <a:xfrm>
              <a:off x="3159414" y="2305091"/>
              <a:ext cx="1578535" cy="3007021"/>
            </a:xfrm>
            <a:custGeom>
              <a:avLst/>
              <a:gdLst>
                <a:gd name="connsiteX0" fmla="*/ 0 w 1578535"/>
                <a:gd name="connsiteY0" fmla="*/ 0 h 3007021"/>
                <a:gd name="connsiteX1" fmla="*/ 920812 w 1578535"/>
                <a:gd name="connsiteY1" fmla="*/ 0 h 3007021"/>
                <a:gd name="connsiteX2" fmla="*/ 920812 w 1578535"/>
                <a:gd name="connsiteY2" fmla="*/ 0 h 3007021"/>
                <a:gd name="connsiteX3" fmla="*/ 1315446 w 1578535"/>
                <a:gd name="connsiteY3" fmla="*/ 0 h 3007021"/>
                <a:gd name="connsiteX4" fmla="*/ 1578535 w 1578535"/>
                <a:gd name="connsiteY4" fmla="*/ 0 h 3007021"/>
                <a:gd name="connsiteX5" fmla="*/ 1578535 w 1578535"/>
                <a:gd name="connsiteY5" fmla="*/ 1754096 h 3007021"/>
                <a:gd name="connsiteX6" fmla="*/ 1775852 w 1578535"/>
                <a:gd name="connsiteY6" fmla="*/ 2129873 h 3007021"/>
                <a:gd name="connsiteX7" fmla="*/ 1578535 w 1578535"/>
                <a:gd name="connsiteY7" fmla="*/ 2505851 h 3007021"/>
                <a:gd name="connsiteX8" fmla="*/ 1578535 w 1578535"/>
                <a:gd name="connsiteY8" fmla="*/ 3007021 h 3007021"/>
                <a:gd name="connsiteX9" fmla="*/ 1315446 w 1578535"/>
                <a:gd name="connsiteY9" fmla="*/ 3007021 h 3007021"/>
                <a:gd name="connsiteX10" fmla="*/ 920812 w 1578535"/>
                <a:gd name="connsiteY10" fmla="*/ 3007021 h 3007021"/>
                <a:gd name="connsiteX11" fmla="*/ 920812 w 1578535"/>
                <a:gd name="connsiteY11" fmla="*/ 3007021 h 3007021"/>
                <a:gd name="connsiteX12" fmla="*/ 0 w 1578535"/>
                <a:gd name="connsiteY12" fmla="*/ 3007021 h 3007021"/>
                <a:gd name="connsiteX13" fmla="*/ 0 w 1578535"/>
                <a:gd name="connsiteY13" fmla="*/ 2505851 h 3007021"/>
                <a:gd name="connsiteX14" fmla="*/ 0 w 1578535"/>
                <a:gd name="connsiteY14" fmla="*/ 1754096 h 3007021"/>
                <a:gd name="connsiteX15" fmla="*/ 0 w 1578535"/>
                <a:gd name="connsiteY15" fmla="*/ 1754096 h 3007021"/>
                <a:gd name="connsiteX16" fmla="*/ 0 w 1578535"/>
                <a:gd name="connsiteY16" fmla="*/ 0 h 300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8535" h="3007021">
                  <a:moveTo>
                    <a:pt x="0" y="0"/>
                  </a:moveTo>
                  <a:lnTo>
                    <a:pt x="920812" y="0"/>
                  </a:lnTo>
                  <a:lnTo>
                    <a:pt x="920812" y="0"/>
                  </a:lnTo>
                  <a:lnTo>
                    <a:pt x="1315446" y="0"/>
                  </a:lnTo>
                  <a:lnTo>
                    <a:pt x="1578535" y="0"/>
                  </a:lnTo>
                  <a:lnTo>
                    <a:pt x="1578535" y="1754096"/>
                  </a:lnTo>
                  <a:lnTo>
                    <a:pt x="1775852" y="2129873"/>
                  </a:lnTo>
                  <a:lnTo>
                    <a:pt x="1578535" y="2505851"/>
                  </a:lnTo>
                  <a:lnTo>
                    <a:pt x="1578535" y="3007021"/>
                  </a:lnTo>
                  <a:lnTo>
                    <a:pt x="1315446" y="3007021"/>
                  </a:lnTo>
                  <a:lnTo>
                    <a:pt x="920812" y="3007021"/>
                  </a:lnTo>
                  <a:lnTo>
                    <a:pt x="920812" y="3007021"/>
                  </a:lnTo>
                  <a:lnTo>
                    <a:pt x="0" y="3007021"/>
                  </a:lnTo>
                  <a:lnTo>
                    <a:pt x="0" y="2505851"/>
                  </a:lnTo>
                  <a:lnTo>
                    <a:pt x="0" y="1754096"/>
                  </a:lnTo>
                  <a:lnTo>
                    <a:pt x="0" y="1754096"/>
                  </a:lnTo>
                  <a:lnTo>
                    <a:pt x="0" y="0"/>
                  </a:lnTo>
                  <a:close/>
                </a:path>
              </a:pathLst>
            </a:cu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270186" tIns="69850" rIns="69850" bIns="69850" numCol="1" spcCol="1270" anchor="t" anchorCtr="0">
              <a:noAutofit/>
            </a:bodyPr>
            <a:lstStyle/>
            <a:p>
              <a:pPr marL="0" lvl="0" indent="0" algn="ctr" defTabSz="977900">
                <a:lnSpc>
                  <a:spcPct val="90000"/>
                </a:lnSpc>
                <a:spcBef>
                  <a:spcPct val="0"/>
                </a:spcBef>
                <a:spcAft>
                  <a:spcPct val="35000"/>
                </a:spcAft>
                <a:buNone/>
              </a:pPr>
              <a:r>
                <a:rPr lang="en-US" sz="2000" kern="1200" dirty="0"/>
                <a:t>Complete an application and all additional paperwork</a:t>
              </a:r>
            </a:p>
          </p:txBody>
        </p:sp>
        <p:sp>
          <p:nvSpPr>
            <p:cNvPr id="15" name="Freeform: Shape 14">
              <a:extLst>
                <a:ext uri="{FF2B5EF4-FFF2-40B4-BE49-F238E27FC236}">
                  <a16:creationId xmlns:a16="http://schemas.microsoft.com/office/drawing/2014/main" id="{4EA3F3B6-00D3-446D-8037-D15C62547FDB}"/>
                </a:ext>
              </a:extLst>
            </p:cNvPr>
            <p:cNvSpPr/>
            <p:nvPr/>
          </p:nvSpPr>
          <p:spPr>
            <a:xfrm>
              <a:off x="3159414" y="1803779"/>
              <a:ext cx="1578535" cy="501312"/>
            </a:xfrm>
            <a:custGeom>
              <a:avLst/>
              <a:gdLst>
                <a:gd name="connsiteX0" fmla="*/ 0 w 1578535"/>
                <a:gd name="connsiteY0" fmla="*/ 0 h 501312"/>
                <a:gd name="connsiteX1" fmla="*/ 1578535 w 1578535"/>
                <a:gd name="connsiteY1" fmla="*/ 0 h 501312"/>
                <a:gd name="connsiteX2" fmla="*/ 1578535 w 1578535"/>
                <a:gd name="connsiteY2" fmla="*/ 501312 h 501312"/>
                <a:gd name="connsiteX3" fmla="*/ 0 w 1578535"/>
                <a:gd name="connsiteY3" fmla="*/ 501312 h 501312"/>
                <a:gd name="connsiteX4" fmla="*/ 0 w 1578535"/>
                <a:gd name="connsiteY4" fmla="*/ 0 h 50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535" h="501312">
                  <a:moveTo>
                    <a:pt x="0" y="0"/>
                  </a:moveTo>
                  <a:lnTo>
                    <a:pt x="1578535" y="0"/>
                  </a:lnTo>
                  <a:lnTo>
                    <a:pt x="1578535" y="501312"/>
                  </a:lnTo>
                  <a:lnTo>
                    <a:pt x="0" y="5013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0" tIns="69850" rIns="69850" bIns="69850" numCol="1" spcCol="1270" anchor="ctr" anchorCtr="0">
              <a:noAutofit/>
            </a:bodyPr>
            <a:lstStyle/>
            <a:p>
              <a:pPr marL="0" lvl="0" indent="0" algn="ctr" defTabSz="977900">
                <a:lnSpc>
                  <a:spcPct val="90000"/>
                </a:lnSpc>
                <a:spcBef>
                  <a:spcPct val="0"/>
                </a:spcBef>
                <a:spcAft>
                  <a:spcPct val="35000"/>
                </a:spcAft>
                <a:buNone/>
              </a:pPr>
              <a:r>
                <a:rPr lang="en-US" sz="2200" kern="1200"/>
                <a:t>Application</a:t>
              </a:r>
            </a:p>
          </p:txBody>
        </p:sp>
      </p:grpSp>
      <p:pic>
        <p:nvPicPr>
          <p:cNvPr id="3" name="Picture 2" descr="A group of people sitting in a room&#10;&#10;Description automatically generated with low confidence">
            <a:extLst>
              <a:ext uri="{FF2B5EF4-FFF2-40B4-BE49-F238E27FC236}">
                <a16:creationId xmlns:a16="http://schemas.microsoft.com/office/drawing/2014/main" id="{F6F80FDB-EBE7-4318-B432-F78FC12DBC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0308" y="2331631"/>
            <a:ext cx="1844455" cy="2521954"/>
          </a:xfrm>
          <a:prstGeom prst="rect">
            <a:avLst/>
          </a:prstGeom>
          <a:ln w="38100">
            <a:solidFill>
              <a:schemeClr val="accent1"/>
            </a:solidFill>
          </a:ln>
        </p:spPr>
      </p:pic>
      <p:sp>
        <p:nvSpPr>
          <p:cNvPr id="10" name="Rectangle 9">
            <a:extLst>
              <a:ext uri="{FF2B5EF4-FFF2-40B4-BE49-F238E27FC236}">
                <a16:creationId xmlns:a16="http://schemas.microsoft.com/office/drawing/2014/main" id="{2D14091D-CC34-4790-9764-67910D1FB41A}"/>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45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0123"/>
            <a:ext cx="8229600" cy="1143000"/>
          </a:xfrm>
        </p:spPr>
        <p:txBody>
          <a:bodyPr>
            <a:normAutofit fontScale="90000"/>
          </a:bodyPr>
          <a:lstStyle/>
          <a:p>
            <a:r>
              <a:rPr lang="en-US" dirty="0"/>
              <a:t>Nightlight Christian Adoptions</a:t>
            </a:r>
            <a:br>
              <a:rPr lang="en-US" dirty="0"/>
            </a:br>
            <a:r>
              <a:rPr lang="en-US" sz="3600" dirty="0"/>
              <a:t>Domestic, International, Embryo Adoptions</a:t>
            </a:r>
            <a:br>
              <a:rPr lang="en-US" dirty="0"/>
            </a:br>
            <a:br>
              <a:rPr lang="en-US" dirty="0"/>
            </a:br>
            <a:r>
              <a:rPr lang="en-US" dirty="0"/>
              <a:t>www.nightlight.org</a:t>
            </a:r>
            <a:br>
              <a:rPr lang="en-US" dirty="0"/>
            </a:br>
            <a:r>
              <a:rPr lang="en-US" dirty="0"/>
              <a:t>(254) 741-1633</a:t>
            </a:r>
            <a:br>
              <a:rPr lang="en-US" dirty="0"/>
            </a:br>
            <a:br>
              <a:rPr lang="en-US" dirty="0"/>
            </a:br>
            <a:r>
              <a:rPr lang="en-US" dirty="0"/>
              <a:t>Lindsay Belus, LMSW</a:t>
            </a:r>
            <a:br>
              <a:rPr lang="en-US" dirty="0"/>
            </a:br>
            <a:r>
              <a:rPr lang="en-US" dirty="0" err="1"/>
              <a:t>lindsay.belus@nightlight.org</a:t>
            </a:r>
            <a:br>
              <a:rPr lang="en-US" dirty="0"/>
            </a:br>
            <a:br>
              <a:rPr lang="en-US" dirty="0"/>
            </a:br>
            <a:endParaRPr lang="en-US" dirty="0"/>
          </a:p>
        </p:txBody>
      </p:sp>
    </p:spTree>
    <p:extLst>
      <p:ext uri="{BB962C8B-B14F-4D97-AF65-F5344CB8AC3E}">
        <p14:creationId xmlns:p14="http://schemas.microsoft.com/office/powerpoint/2010/main" val="3613616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2" name="Rectangle 6"/>
          <p:cNvSpPr>
            <a:spLocks noChangeArrowheads="1"/>
          </p:cNvSpPr>
          <p:nvPr/>
        </p:nvSpPr>
        <p:spPr bwMode="auto">
          <a:xfrm>
            <a:off x="1257301" y="3157539"/>
            <a:ext cx="6007894" cy="1035844"/>
          </a:xfrm>
          <a:prstGeom prst="rect">
            <a:avLst/>
          </a:prstGeom>
          <a:noFill/>
          <a:ln w="9525">
            <a:noFill/>
            <a:miter lim="800000"/>
            <a:headEnd/>
            <a:tailEnd/>
          </a:ln>
        </p:spPr>
        <p:txBody>
          <a:bodyPr/>
          <a:lstStyle/>
          <a:p>
            <a:pPr marL="257175" indent="-257175" fontAlgn="base">
              <a:lnSpc>
                <a:spcPct val="125000"/>
              </a:lnSpc>
              <a:spcBef>
                <a:spcPct val="20000"/>
              </a:spcBef>
              <a:spcAft>
                <a:spcPct val="0"/>
              </a:spcAft>
              <a:buClr>
                <a:srgbClr val="96D045"/>
              </a:buClr>
            </a:pPr>
            <a:r>
              <a:rPr lang="en-US" sz="1350" b="1">
                <a:solidFill>
                  <a:srgbClr val="333092"/>
                </a:solidFill>
                <a:latin typeface="Arial"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857251"/>
            <a:ext cx="6857144" cy="90697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1" y="5347416"/>
            <a:ext cx="1944808" cy="653334"/>
          </a:xfrm>
          <a:prstGeom prst="rect">
            <a:avLst/>
          </a:prstGeom>
        </p:spPr>
      </p:pic>
      <p:sp>
        <p:nvSpPr>
          <p:cNvPr id="11" name="Rectangle 5"/>
          <p:cNvSpPr>
            <a:spLocks noChangeArrowheads="1"/>
          </p:cNvSpPr>
          <p:nvPr/>
        </p:nvSpPr>
        <p:spPr bwMode="auto">
          <a:xfrm>
            <a:off x="4233777" y="1249876"/>
            <a:ext cx="3664744" cy="514350"/>
          </a:xfrm>
          <a:prstGeom prst="rect">
            <a:avLst/>
          </a:prstGeom>
          <a:noFill/>
          <a:ln w="9525">
            <a:noFill/>
            <a:miter lim="800000"/>
            <a:headEnd/>
            <a:tailEnd/>
          </a:ln>
        </p:spPr>
        <p:txBody>
          <a:bodyPr anchor="ctr"/>
          <a:lstStyle/>
          <a:p>
            <a:pPr algn="r" fontAlgn="base">
              <a:spcBef>
                <a:spcPct val="0"/>
              </a:spcBef>
              <a:spcAft>
                <a:spcPct val="0"/>
              </a:spcAft>
            </a:pPr>
            <a:endParaRPr lang="en-US" sz="1050" b="1">
              <a:solidFill>
                <a:srgbClr val="1F497D">
                  <a:lumMod val="40000"/>
                  <a:lumOff val="60000"/>
                </a:srgbClr>
              </a:solidFill>
              <a:latin typeface="Arial" charset="0"/>
            </a:endParaRPr>
          </a:p>
        </p:txBody>
      </p:sp>
      <p:sp>
        <p:nvSpPr>
          <p:cNvPr id="13" name="Title 1"/>
          <p:cNvSpPr>
            <a:spLocks noGrp="1"/>
          </p:cNvSpPr>
          <p:nvPr>
            <p:ph type="title"/>
          </p:nvPr>
        </p:nvSpPr>
        <p:spPr>
          <a:xfrm>
            <a:off x="1143000" y="857250"/>
            <a:ext cx="6857144" cy="628650"/>
          </a:xfrm>
        </p:spPr>
        <p:txBody>
          <a:bodyPr>
            <a:noAutofit/>
          </a:bodyPr>
          <a:lstStyle/>
          <a:p>
            <a:pPr algn="l"/>
            <a:r>
              <a:rPr lang="en-US" sz="2700">
                <a:solidFill>
                  <a:schemeClr val="bg1"/>
                </a:solidFill>
                <a:ea typeface="+mn-ea"/>
                <a:cs typeface="+mn-cs"/>
              </a:rPr>
              <a:t>What is My Next Step?</a:t>
            </a:r>
          </a:p>
        </p:txBody>
      </p:sp>
      <p:graphicFrame>
        <p:nvGraphicFramePr>
          <p:cNvPr id="7" name="Diagram 6">
            <a:extLst>
              <a:ext uri="{FF2B5EF4-FFF2-40B4-BE49-F238E27FC236}">
                <a16:creationId xmlns:a16="http://schemas.microsoft.com/office/drawing/2014/main" id="{206EE91B-C48C-4E29-9DA3-F019DDF454F9}"/>
              </a:ext>
            </a:extLst>
          </p:cNvPr>
          <p:cNvGraphicFramePr/>
          <p:nvPr/>
        </p:nvGraphicFramePr>
        <p:xfrm>
          <a:off x="1257301" y="2008340"/>
          <a:ext cx="3265861" cy="33273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0" name="Diagram 9">
            <a:extLst>
              <a:ext uri="{FF2B5EF4-FFF2-40B4-BE49-F238E27FC236}">
                <a16:creationId xmlns:a16="http://schemas.microsoft.com/office/drawing/2014/main" id="{36FAF734-3D40-4066-8137-00832604CD0F}"/>
              </a:ext>
            </a:extLst>
          </p:cNvPr>
          <p:cNvGraphicFramePr/>
          <p:nvPr>
            <p:extLst>
              <p:ext uri="{D42A27DB-BD31-4B8C-83A1-F6EECF244321}">
                <p14:modId xmlns:p14="http://schemas.microsoft.com/office/powerpoint/2010/main" val="2906501962"/>
              </p:ext>
            </p:extLst>
          </p:nvPr>
        </p:nvGraphicFramePr>
        <p:xfrm>
          <a:off x="1913645" y="2045218"/>
          <a:ext cx="5652681" cy="32947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C0F0A1A3-1C3C-4874-8B2B-DED794E77C9F}"/>
              </a:ext>
            </a:extLst>
          </p:cNvPr>
          <p:cNvSpPr txBox="1"/>
          <p:nvPr/>
        </p:nvSpPr>
        <p:spPr>
          <a:xfrm>
            <a:off x="1143000" y="1637418"/>
            <a:ext cx="6858000" cy="484748"/>
          </a:xfrm>
          <a:prstGeom prst="rect">
            <a:avLst/>
          </a:prstGeom>
          <a:noFill/>
        </p:spPr>
        <p:txBody>
          <a:bodyPr wrap="square" lIns="68580" tIns="34290" rIns="68580" bIns="34290" rtlCol="0" anchor="t">
            <a:spAutoFit/>
          </a:bodyPr>
          <a:lstStyle/>
          <a:p>
            <a:pPr algn="ctr"/>
            <a:r>
              <a:rPr lang="en-US" sz="2700" b="1"/>
              <a:t>Attend Pre-Service #1!</a:t>
            </a:r>
          </a:p>
        </p:txBody>
      </p:sp>
      <p:sp>
        <p:nvSpPr>
          <p:cNvPr id="12" name="Rectangle 11">
            <a:extLst>
              <a:ext uri="{FF2B5EF4-FFF2-40B4-BE49-F238E27FC236}">
                <a16:creationId xmlns:a16="http://schemas.microsoft.com/office/drawing/2014/main" id="{688C7245-3627-48F4-B07C-E91A3D967828}"/>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2" name="Rectangle 6"/>
          <p:cNvSpPr>
            <a:spLocks noChangeArrowheads="1"/>
          </p:cNvSpPr>
          <p:nvPr/>
        </p:nvSpPr>
        <p:spPr bwMode="auto">
          <a:xfrm>
            <a:off x="1257301" y="3157539"/>
            <a:ext cx="6007894" cy="1035844"/>
          </a:xfrm>
          <a:prstGeom prst="rect">
            <a:avLst/>
          </a:prstGeom>
          <a:noFill/>
          <a:ln w="9525">
            <a:noFill/>
            <a:miter lim="800000"/>
            <a:headEnd/>
            <a:tailEnd/>
          </a:ln>
        </p:spPr>
        <p:txBody>
          <a:bodyPr/>
          <a:lstStyle/>
          <a:p>
            <a:pPr marL="257175" indent="-257175" fontAlgn="base">
              <a:lnSpc>
                <a:spcPct val="125000"/>
              </a:lnSpc>
              <a:spcBef>
                <a:spcPct val="20000"/>
              </a:spcBef>
              <a:spcAft>
                <a:spcPct val="0"/>
              </a:spcAft>
              <a:buClr>
                <a:srgbClr val="96D045"/>
              </a:buClr>
            </a:pPr>
            <a:r>
              <a:rPr lang="en-US" sz="1350" b="1">
                <a:solidFill>
                  <a:srgbClr val="333092"/>
                </a:solidFill>
                <a:latin typeface="Arial"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91308"/>
            <a:ext cx="6857144" cy="90697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1" y="5347416"/>
            <a:ext cx="1944808" cy="653334"/>
          </a:xfrm>
          <a:prstGeom prst="rect">
            <a:avLst/>
          </a:prstGeom>
        </p:spPr>
      </p:pic>
      <p:sp>
        <p:nvSpPr>
          <p:cNvPr id="13" name="Title 1"/>
          <p:cNvSpPr>
            <a:spLocks noGrp="1"/>
          </p:cNvSpPr>
          <p:nvPr>
            <p:ph type="title"/>
          </p:nvPr>
        </p:nvSpPr>
        <p:spPr>
          <a:xfrm>
            <a:off x="1141289" y="791308"/>
            <a:ext cx="6859712" cy="653335"/>
          </a:xfrm>
        </p:spPr>
        <p:txBody>
          <a:bodyPr>
            <a:noAutofit/>
          </a:bodyPr>
          <a:lstStyle/>
          <a:p>
            <a:pPr algn="l"/>
            <a:r>
              <a:rPr lang="en-US" sz="2700" dirty="0">
                <a:solidFill>
                  <a:schemeClr val="bg1"/>
                </a:solidFill>
                <a:ea typeface="+mn-ea"/>
                <a:cs typeface="+mn-cs"/>
              </a:rPr>
              <a:t>The Price Family – David, Nicci, Logan, &amp; Ben</a:t>
            </a:r>
          </a:p>
        </p:txBody>
      </p:sp>
      <p:sp>
        <p:nvSpPr>
          <p:cNvPr id="2" name="Rectangle 1">
            <a:extLst>
              <a:ext uri="{FF2B5EF4-FFF2-40B4-BE49-F238E27FC236}">
                <a16:creationId xmlns:a16="http://schemas.microsoft.com/office/drawing/2014/main" id="{CA1692DB-40C5-41FE-B21E-786995AA6E5C}"/>
              </a:ext>
            </a:extLst>
          </p:cNvPr>
          <p:cNvSpPr>
            <a:spLocks noChangeArrowheads="1"/>
          </p:cNvSpPr>
          <p:nvPr/>
        </p:nvSpPr>
        <p:spPr bwMode="auto">
          <a:xfrm>
            <a:off x="1143001" y="849710"/>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sp>
        <p:nvSpPr>
          <p:cNvPr id="3" name="Rectangle 2">
            <a:extLst>
              <a:ext uri="{FF2B5EF4-FFF2-40B4-BE49-F238E27FC236}">
                <a16:creationId xmlns:a16="http://schemas.microsoft.com/office/drawing/2014/main" id="{A9C13B99-B579-46CB-9ACE-40413A598DF6}"/>
              </a:ext>
            </a:extLst>
          </p:cNvPr>
          <p:cNvSpPr>
            <a:spLocks noChangeArrowheads="1"/>
          </p:cNvSpPr>
          <p:nvPr/>
        </p:nvSpPr>
        <p:spPr bwMode="auto">
          <a:xfrm>
            <a:off x="1257301" y="964011"/>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sp>
        <p:nvSpPr>
          <p:cNvPr id="12" name="Rectangle 11">
            <a:extLst>
              <a:ext uri="{FF2B5EF4-FFF2-40B4-BE49-F238E27FC236}">
                <a16:creationId xmlns:a16="http://schemas.microsoft.com/office/drawing/2014/main" id="{0BAAFCF9-DA88-419D-A6CD-05BF48BD7013}"/>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A24F91A0-4D95-4711-8445-764BEFB903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6957" y="1720491"/>
            <a:ext cx="604837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480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2" name="Rectangle 6"/>
          <p:cNvSpPr>
            <a:spLocks noChangeArrowheads="1"/>
          </p:cNvSpPr>
          <p:nvPr/>
        </p:nvSpPr>
        <p:spPr bwMode="auto">
          <a:xfrm>
            <a:off x="1257301" y="3157539"/>
            <a:ext cx="6007894" cy="1035844"/>
          </a:xfrm>
          <a:prstGeom prst="rect">
            <a:avLst/>
          </a:prstGeom>
          <a:noFill/>
          <a:ln w="9525">
            <a:noFill/>
            <a:miter lim="800000"/>
            <a:headEnd/>
            <a:tailEnd/>
          </a:ln>
        </p:spPr>
        <p:txBody>
          <a:bodyPr/>
          <a:lstStyle/>
          <a:p>
            <a:pPr marL="257175" indent="-257175" fontAlgn="base">
              <a:lnSpc>
                <a:spcPct val="125000"/>
              </a:lnSpc>
              <a:spcBef>
                <a:spcPct val="20000"/>
              </a:spcBef>
              <a:spcAft>
                <a:spcPct val="0"/>
              </a:spcAft>
              <a:buClr>
                <a:srgbClr val="96D045"/>
              </a:buClr>
            </a:pPr>
            <a:r>
              <a:rPr lang="en-US" sz="1350" b="1">
                <a:solidFill>
                  <a:srgbClr val="333092"/>
                </a:solidFill>
                <a:latin typeface="Arial"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91308"/>
            <a:ext cx="6857144" cy="90697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1" y="5347416"/>
            <a:ext cx="1944808" cy="653334"/>
          </a:xfrm>
          <a:prstGeom prst="rect">
            <a:avLst/>
          </a:prstGeom>
        </p:spPr>
      </p:pic>
      <p:sp>
        <p:nvSpPr>
          <p:cNvPr id="13" name="Title 1"/>
          <p:cNvSpPr>
            <a:spLocks noGrp="1"/>
          </p:cNvSpPr>
          <p:nvPr>
            <p:ph type="title"/>
          </p:nvPr>
        </p:nvSpPr>
        <p:spPr>
          <a:xfrm>
            <a:off x="1141289" y="791308"/>
            <a:ext cx="6859712" cy="653335"/>
          </a:xfrm>
        </p:spPr>
        <p:txBody>
          <a:bodyPr>
            <a:noAutofit/>
          </a:bodyPr>
          <a:lstStyle/>
          <a:p>
            <a:pPr algn="l"/>
            <a:r>
              <a:rPr lang="en-US" sz="2500" dirty="0">
                <a:solidFill>
                  <a:schemeClr val="bg1"/>
                </a:solidFill>
                <a:ea typeface="+mn-ea"/>
                <a:cs typeface="+mn-cs"/>
              </a:rPr>
              <a:t>The Todd Family – James, Danielle, Madeline, &amp; Lilly</a:t>
            </a:r>
          </a:p>
        </p:txBody>
      </p:sp>
      <p:sp>
        <p:nvSpPr>
          <p:cNvPr id="2" name="Rectangle 1">
            <a:extLst>
              <a:ext uri="{FF2B5EF4-FFF2-40B4-BE49-F238E27FC236}">
                <a16:creationId xmlns:a16="http://schemas.microsoft.com/office/drawing/2014/main" id="{CA1692DB-40C5-41FE-B21E-786995AA6E5C}"/>
              </a:ext>
            </a:extLst>
          </p:cNvPr>
          <p:cNvSpPr>
            <a:spLocks noChangeArrowheads="1"/>
          </p:cNvSpPr>
          <p:nvPr/>
        </p:nvSpPr>
        <p:spPr bwMode="auto">
          <a:xfrm>
            <a:off x="1143001" y="849710"/>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sp>
        <p:nvSpPr>
          <p:cNvPr id="3" name="Rectangle 2">
            <a:extLst>
              <a:ext uri="{FF2B5EF4-FFF2-40B4-BE49-F238E27FC236}">
                <a16:creationId xmlns:a16="http://schemas.microsoft.com/office/drawing/2014/main" id="{A9C13B99-B579-46CB-9ACE-40413A598DF6}"/>
              </a:ext>
            </a:extLst>
          </p:cNvPr>
          <p:cNvSpPr>
            <a:spLocks noChangeArrowheads="1"/>
          </p:cNvSpPr>
          <p:nvPr/>
        </p:nvSpPr>
        <p:spPr bwMode="auto">
          <a:xfrm>
            <a:off x="1257301" y="964011"/>
            <a:ext cx="65" cy="35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8781" numCol="1" anchor="ctr" anchorCtr="0" compatLnSpc="1">
            <a:prstTxWarp prst="textNoShape">
              <a:avLst/>
            </a:prstTxWarp>
            <a:spAutoFit/>
          </a:bodyPr>
          <a:lstStyle/>
          <a:p>
            <a:endParaRPr lang="en-US" sz="1350"/>
          </a:p>
        </p:txBody>
      </p:sp>
      <p:sp>
        <p:nvSpPr>
          <p:cNvPr id="12" name="Rectangle 11">
            <a:extLst>
              <a:ext uri="{FF2B5EF4-FFF2-40B4-BE49-F238E27FC236}">
                <a16:creationId xmlns:a16="http://schemas.microsoft.com/office/drawing/2014/main" id="{0BAAFCF9-DA88-419D-A6CD-05BF48BD7013}"/>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16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5973A6-C87E-4A47-A480-AD2322962364}"/>
              </a:ext>
            </a:extLst>
          </p:cNvPr>
          <p:cNvSpPr/>
          <p:nvPr/>
        </p:nvSpPr>
        <p:spPr>
          <a:xfrm>
            <a:off x="3600450" y="0"/>
            <a:ext cx="5543550" cy="6850460"/>
          </a:xfrm>
          <a:prstGeom prst="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4443" y="540416"/>
            <a:ext cx="4514701" cy="4099632"/>
          </a:xfrm>
        </p:spPr>
        <p:txBody>
          <a:bodyPr>
            <a:noAutofit/>
          </a:bodyPr>
          <a:lstStyle/>
          <a:p>
            <a:r>
              <a:rPr lang="en-US" sz="5600" b="1" dirty="0">
                <a:solidFill>
                  <a:schemeClr val="bg1"/>
                </a:solidFill>
                <a:latin typeface="Corbel" panose="020B0503020204020204" pitchFamily="34" charset="0"/>
              </a:rPr>
              <a:t>Circles of Care Informational Presentation</a:t>
            </a:r>
            <a:br>
              <a:rPr lang="en-US" sz="5600" b="1" dirty="0">
                <a:solidFill>
                  <a:schemeClr val="bg1"/>
                </a:solidFill>
                <a:latin typeface="Corbel" panose="020B0503020204020204" pitchFamily="34" charset="0"/>
              </a:rPr>
            </a:br>
            <a:r>
              <a:rPr lang="en-US" sz="5600" b="1" dirty="0">
                <a:solidFill>
                  <a:schemeClr val="bg1"/>
                </a:solidFill>
                <a:latin typeface="Corbel" panose="020B0503020204020204" pitchFamily="34" charset="0"/>
              </a:rPr>
              <a:t>2022</a:t>
            </a:r>
            <a:br>
              <a:rPr lang="en-US" sz="5600" b="1" dirty="0">
                <a:solidFill>
                  <a:schemeClr val="bg1"/>
                </a:solidFill>
                <a:latin typeface="Corbel" panose="020B0503020204020204" pitchFamily="34" charset="0"/>
              </a:rPr>
            </a:br>
            <a:r>
              <a:rPr lang="en-US" sz="3000" b="1" i="1" dirty="0">
                <a:solidFill>
                  <a:schemeClr val="bg1"/>
                </a:solidFill>
                <a:latin typeface="Corbel" panose="020B0503020204020204" pitchFamily="34" charset="0"/>
              </a:rPr>
              <a:t>Jessica Wheeler-Macias: Case Manager</a:t>
            </a:r>
          </a:p>
        </p:txBody>
      </p:sp>
      <p:pic>
        <p:nvPicPr>
          <p:cNvPr id="7" name="Graphic 6" descr="Meeting">
            <a:extLst>
              <a:ext uri="{FF2B5EF4-FFF2-40B4-BE49-F238E27FC236}">
                <a16:creationId xmlns:a16="http://schemas.microsoft.com/office/drawing/2014/main" id="{37AC58A6-DB7E-B385-AB0F-E92163FD54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856" y="0"/>
            <a:ext cx="2351561" cy="2351561"/>
          </a:xfrm>
          <a:prstGeom prst="rect">
            <a:avLst/>
          </a:prstGeom>
        </p:spPr>
      </p:pic>
      <p:sp>
        <p:nvSpPr>
          <p:cNvPr id="4" name="Rectangle 3">
            <a:extLst>
              <a:ext uri="{FF2B5EF4-FFF2-40B4-BE49-F238E27FC236}">
                <a16:creationId xmlns:a16="http://schemas.microsoft.com/office/drawing/2014/main" id="{4D876ED0-8999-427C-AD62-F102FD1CC3E8}"/>
              </a:ext>
            </a:extLst>
          </p:cNvPr>
          <p:cNvSpPr/>
          <p:nvPr/>
        </p:nvSpPr>
        <p:spPr>
          <a:xfrm>
            <a:off x="4413996" y="5180464"/>
            <a:ext cx="4469131" cy="1546577"/>
          </a:xfrm>
          <a:prstGeom prst="rect">
            <a:avLst/>
          </a:prstGeom>
          <a:noFill/>
        </p:spPr>
        <p:txBody>
          <a:bodyPr wrap="square" lIns="68580" tIns="34290" rIns="68580" bIns="34290">
            <a:spAutoFit/>
          </a:bodyPr>
          <a:lstStyle/>
          <a:p>
            <a:pPr algn="r" fontAlgn="base"/>
            <a:r>
              <a:rPr lang="en-US" sz="1600" cap="small" dirty="0">
                <a:solidFill>
                  <a:schemeClr val="bg1"/>
                </a:solidFill>
                <a:latin typeface="inherit"/>
              </a:rPr>
              <a:t>Our Mission</a:t>
            </a:r>
          </a:p>
          <a:p>
            <a:pPr algn="r" fontAlgn="base"/>
            <a:r>
              <a:rPr lang="en-US" sz="1600" cap="small" dirty="0">
                <a:latin typeface="inherit"/>
              </a:rPr>
              <a:t>is to enhance children, youth, and families’ ability for effective living and growth through comprehensive social and mental health services.</a:t>
            </a:r>
          </a:p>
          <a:p>
            <a:pPr algn="r"/>
            <a:br>
              <a:rPr lang="en-US" sz="1600" b="1" cap="small" dirty="0">
                <a:solidFill>
                  <a:srgbClr val="99823D"/>
                </a:solidFill>
                <a:latin typeface="inherit"/>
              </a:rPr>
            </a:br>
            <a:endParaRPr lang="en-US" sz="1600" dirty="0">
              <a:ln w="0"/>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BC76DE7F-045F-4D40-88DB-1C5157B2EB38}"/>
              </a:ext>
            </a:extLst>
          </p:cNvPr>
          <p:cNvSpPr txBox="1"/>
          <p:nvPr/>
        </p:nvSpPr>
        <p:spPr>
          <a:xfrm>
            <a:off x="269830" y="1998109"/>
            <a:ext cx="2998603" cy="3493264"/>
          </a:xfrm>
          <a:prstGeom prst="rect">
            <a:avLst/>
          </a:prstGeom>
          <a:noFill/>
        </p:spPr>
        <p:txBody>
          <a:bodyPr wrap="square">
            <a:spAutoFit/>
          </a:bodyPr>
          <a:lstStyle/>
          <a:p>
            <a:pPr algn="ctr"/>
            <a:r>
              <a:rPr lang="en-US" sz="1300" dirty="0">
                <a:solidFill>
                  <a:srgbClr val="101040"/>
                </a:solidFill>
                <a:latin typeface="Times New Roman" panose="02020603050405020304" pitchFamily="18" charset="0"/>
                <a:cs typeface="Times New Roman" panose="02020603050405020304" pitchFamily="18" charset="0"/>
              </a:rPr>
              <a:t>Circles of Care (COC) is a private agency dedicated to helping children, youth and families in need of social and mental health services.   Circles of Care’s child placement program works with children taken into State custody due to abuse and neglect or other circumstances in which the children have been removed or lost their biological family.  Circles of Care is not a State agency or a branch of the State, although we do receive most of our referrals from State departments, when they have the need for a home for a child/youth.</a:t>
            </a:r>
          </a:p>
          <a:p>
            <a:pPr algn="ctr"/>
            <a:endParaRPr lang="en-US" sz="1300" dirty="0">
              <a:solidFill>
                <a:srgbClr val="101040"/>
              </a:solidFill>
              <a:latin typeface="Times New Roman" panose="02020603050405020304" pitchFamily="18" charset="0"/>
              <a:cs typeface="Times New Roman" panose="02020603050405020304" pitchFamily="18" charset="0"/>
            </a:endParaRPr>
          </a:p>
          <a:p>
            <a:pPr algn="ctr"/>
            <a:endParaRPr lang="en-US" sz="1300" dirty="0">
              <a:solidFill>
                <a:srgbClr val="101040"/>
              </a:solidFill>
              <a:latin typeface="Times New Roman" panose="02020603050405020304" pitchFamily="18" charset="0"/>
              <a:cs typeface="Times New Roman" panose="02020603050405020304" pitchFamily="18" charset="0"/>
            </a:endParaRPr>
          </a:p>
          <a:p>
            <a:pPr algn="ctr"/>
            <a:r>
              <a:rPr lang="en-US" sz="1300" dirty="0">
                <a:latin typeface="Times New Roman" panose="02020603050405020304" pitchFamily="18" charset="0"/>
                <a:cs typeface="Times New Roman" panose="02020603050405020304" pitchFamily="18" charset="0"/>
              </a:rPr>
              <a:t>Website: https://www.circlesofcareinc.org/</a:t>
            </a:r>
          </a:p>
        </p:txBody>
      </p:sp>
      <p:sp>
        <p:nvSpPr>
          <p:cNvPr id="11" name="Rectangle 10">
            <a:extLst>
              <a:ext uri="{FF2B5EF4-FFF2-40B4-BE49-F238E27FC236}">
                <a16:creationId xmlns:a16="http://schemas.microsoft.com/office/drawing/2014/main" id="{FC8290DD-B8E1-4907-B2EA-0C06A3E8A65C}"/>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611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89636" y="288759"/>
            <a:ext cx="5047400" cy="6472990"/>
          </a:xfrm>
        </p:spPr>
        <p:txBody>
          <a:bodyPr>
            <a:noAutofit/>
          </a:bodyPr>
          <a:lstStyle/>
          <a:p>
            <a:r>
              <a:rPr lang="en-US" sz="1400" dirty="0">
                <a:solidFill>
                  <a:srgbClr val="1CADE4"/>
                </a:solidFill>
                <a:latin typeface="Corbel" panose="020B0503020204020204" pitchFamily="34" charset="0"/>
              </a:rPr>
              <a:t>In 2000 Mrs. Edwards secured a contract with The Department of Family and Protective Services to provide services to children in conservatorship through a residential contract. Circles of Care began in Corpus Christi in Mrs. Edwards’ garage with only one other employee before moving to the location that it now calls its corporate headquarters.  </a:t>
            </a:r>
          </a:p>
          <a:p>
            <a:r>
              <a:rPr lang="en-US" sz="1400" dirty="0">
                <a:solidFill>
                  <a:srgbClr val="1CADE4"/>
                </a:solidFill>
                <a:latin typeface="Corbel" panose="020B0503020204020204" pitchFamily="34" charset="0"/>
              </a:rPr>
              <a:t>In 2003, the decision was made to expand the agency and Mrs. Edwards turned her eye toward the other major cities in Texas. She wanted to share the success she experienced in Corpus Christi with children and families in other regions. The first satellite office was opened on November 1, 2003 in Salado, Texas, just north of Austin followed by a second in Houston less than a year later. </a:t>
            </a:r>
          </a:p>
          <a:p>
            <a:r>
              <a:rPr lang="en-US" sz="1400" dirty="0">
                <a:solidFill>
                  <a:srgbClr val="1CADE4"/>
                </a:solidFill>
                <a:latin typeface="Corbel" panose="020B0503020204020204" pitchFamily="34" charset="0"/>
              </a:rPr>
              <a:t>Still expanding in Region 11, an office in McAllen, Texas  was opened just two months after reaching Houston. </a:t>
            </a:r>
          </a:p>
          <a:p>
            <a:r>
              <a:rPr lang="en-US" sz="1400" dirty="0">
                <a:solidFill>
                  <a:srgbClr val="1CADE4"/>
                </a:solidFill>
                <a:latin typeface="Corbel" panose="020B0503020204020204" pitchFamily="34" charset="0"/>
              </a:rPr>
              <a:t>In 2006 was also the year that Circles of Care acquired its adoption contract and was able to not only help children access comprehensive mental and social health services in a home environment, but also to help complete families.</a:t>
            </a:r>
          </a:p>
          <a:p>
            <a:r>
              <a:rPr lang="en-US" sz="1400" dirty="0">
                <a:solidFill>
                  <a:srgbClr val="1CADE4"/>
                </a:solidFill>
                <a:latin typeface="Corbel" panose="020B0503020204020204" pitchFamily="34" charset="0"/>
              </a:rPr>
              <a:t>In 2011, Mrs. Edwards began writing for the STAR contract to offer crisis intervention and counseling services to families in need. The agency was awarded the contract in 2012 and began offering comprehensive mental health services in Nueces, Kleberg, and Jim Wells County, free of charge, to the community with the goal of maintaining the continuity of families and averting and handling the crises that these families were experiencing. </a:t>
            </a:r>
          </a:p>
          <a:p>
            <a:r>
              <a:rPr lang="en-US" sz="1400" dirty="0">
                <a:solidFill>
                  <a:srgbClr val="1CADE4"/>
                </a:solidFill>
                <a:latin typeface="Corbel" panose="020B0503020204020204" pitchFamily="34" charset="0"/>
              </a:rPr>
              <a:t>In 2012 two more satellite offices for the Circles of Care residential childcare program were launched in Dallas, Texas and in Laredo, Texas. </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06964" y="1684939"/>
            <a:ext cx="3121574" cy="3121574"/>
          </a:xfrm>
        </p:spPr>
      </p:pic>
      <p:sp>
        <p:nvSpPr>
          <p:cNvPr id="4" name="Rectangle 3">
            <a:extLst>
              <a:ext uri="{FF2B5EF4-FFF2-40B4-BE49-F238E27FC236}">
                <a16:creationId xmlns:a16="http://schemas.microsoft.com/office/drawing/2014/main" id="{E5C57C66-CA88-4B33-B0BD-10C99CC37E8D}"/>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D15995D-B40E-4B5F-BEE2-5E42B910B699}"/>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796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16" y="266504"/>
            <a:ext cx="8571776" cy="1233228"/>
          </a:xfrm>
        </p:spPr>
        <p:txBody>
          <a:bodyPr>
            <a:noAutofit/>
          </a:bodyPr>
          <a:lstStyle/>
          <a:p>
            <a:pPr algn="ctr"/>
            <a:r>
              <a:rPr lang="en-US" sz="4400" b="1" dirty="0">
                <a:solidFill>
                  <a:srgbClr val="1CADE4"/>
                </a:solidFill>
                <a:latin typeface="Corbel" panose="020B0503020204020204" pitchFamily="34" charset="0"/>
              </a:rPr>
              <a:t>Minimum Qualifications for Foster/Adoptive Parents</a:t>
            </a:r>
          </a:p>
        </p:txBody>
      </p:sp>
      <p:sp>
        <p:nvSpPr>
          <p:cNvPr id="4" name="Rectangle 3">
            <a:extLst>
              <a:ext uri="{FF2B5EF4-FFF2-40B4-BE49-F238E27FC236}">
                <a16:creationId xmlns:a16="http://schemas.microsoft.com/office/drawing/2014/main" id="{0C4EFDE1-6CFB-4BB7-B008-E6307EDCA128}"/>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DD4DCD3-2268-47AE-9AC2-AD33782C28C7}"/>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3159" y="1427543"/>
            <a:ext cx="8283465" cy="5101594"/>
          </a:xfrm>
        </p:spPr>
        <p:txBody>
          <a:bodyPr>
            <a:noAutofit/>
          </a:bodyPr>
          <a:lstStyle/>
          <a:p>
            <a:r>
              <a:rPr lang="en-US" sz="1800" b="1" dirty="0">
                <a:solidFill>
                  <a:srgbClr val="1CADE4"/>
                </a:solidFill>
                <a:latin typeface="Corbel" panose="020B0503020204020204" pitchFamily="34" charset="0"/>
              </a:rPr>
              <a:t>Age:</a:t>
            </a:r>
            <a:r>
              <a:rPr lang="en-US" sz="1800" dirty="0">
                <a:solidFill>
                  <a:srgbClr val="1CADE4"/>
                </a:solidFill>
                <a:latin typeface="Corbel" panose="020B0503020204020204" pitchFamily="34" charset="0"/>
              </a:rPr>
              <a:t> All caregivers must be at least 21 if married or 25 if single</a:t>
            </a:r>
          </a:p>
          <a:p>
            <a:r>
              <a:rPr lang="en-US" sz="1800" b="1" dirty="0">
                <a:solidFill>
                  <a:srgbClr val="1CADE4"/>
                </a:solidFill>
                <a:latin typeface="Corbel" panose="020B0503020204020204" pitchFamily="34" charset="0"/>
              </a:rPr>
              <a:t>Background Check: </a:t>
            </a:r>
            <a:r>
              <a:rPr lang="en-US" sz="1800" dirty="0">
                <a:solidFill>
                  <a:srgbClr val="1CADE4"/>
                </a:solidFill>
                <a:latin typeface="Corbel" panose="020B0503020204020204" pitchFamily="34" charset="0"/>
              </a:rPr>
              <a:t>All caregivers as well as household members 14 years and older are required to complete a background check that consists of:</a:t>
            </a:r>
          </a:p>
          <a:p>
            <a:pPr lvl="1"/>
            <a:r>
              <a:rPr lang="en-US" dirty="0">
                <a:solidFill>
                  <a:srgbClr val="1CADE4"/>
                </a:solidFill>
                <a:latin typeface="Corbel" panose="020B0503020204020204" pitchFamily="34" charset="0"/>
              </a:rPr>
              <a:t>Texas Criminal History check</a:t>
            </a:r>
          </a:p>
          <a:p>
            <a:pPr lvl="1"/>
            <a:r>
              <a:rPr lang="en-US" dirty="0">
                <a:solidFill>
                  <a:srgbClr val="1CADE4"/>
                </a:solidFill>
                <a:latin typeface="Corbel" panose="020B0503020204020204" pitchFamily="34" charset="0"/>
              </a:rPr>
              <a:t>National Criminal History check (FBI)</a:t>
            </a:r>
          </a:p>
          <a:p>
            <a:pPr lvl="1"/>
            <a:r>
              <a:rPr lang="en-US" dirty="0">
                <a:solidFill>
                  <a:srgbClr val="1CADE4"/>
                </a:solidFill>
                <a:latin typeface="Corbel" panose="020B0503020204020204" pitchFamily="34" charset="0"/>
              </a:rPr>
              <a:t>Central Registry check (Abuse and Neglect)</a:t>
            </a:r>
          </a:p>
          <a:p>
            <a:pPr lvl="1"/>
            <a:r>
              <a:rPr lang="en-US" dirty="0">
                <a:solidFill>
                  <a:srgbClr val="1CADE4"/>
                </a:solidFill>
                <a:latin typeface="Corbel" panose="020B0503020204020204" pitchFamily="34" charset="0"/>
              </a:rPr>
              <a:t>Out-of-State Abuse/Neglect History check (if resided out of the state of Texas in the last 5 years)</a:t>
            </a:r>
          </a:p>
          <a:p>
            <a:pPr lvl="1"/>
            <a:r>
              <a:rPr lang="en-US" dirty="0">
                <a:solidFill>
                  <a:srgbClr val="1CADE4"/>
                </a:solidFill>
                <a:latin typeface="Corbel" panose="020B0503020204020204" pitchFamily="34" charset="0"/>
              </a:rPr>
              <a:t>Out-of-State Criminal History check (if resided out of the state of Texas in the last 5 years)</a:t>
            </a:r>
          </a:p>
          <a:p>
            <a:r>
              <a:rPr lang="en-US" sz="1800" b="1" dirty="0">
                <a:solidFill>
                  <a:srgbClr val="1CADE4"/>
                </a:solidFill>
                <a:latin typeface="Corbel" panose="020B0503020204020204" pitchFamily="34" charset="0"/>
              </a:rPr>
              <a:t>Citizenship: </a:t>
            </a:r>
            <a:r>
              <a:rPr lang="en-US" sz="1800" dirty="0">
                <a:solidFill>
                  <a:srgbClr val="1CADE4"/>
                </a:solidFill>
                <a:latin typeface="Corbel" panose="020B0503020204020204" pitchFamily="34" charset="0"/>
              </a:rPr>
              <a:t>All caregivers must be a United State Citizen or Permanent Resident</a:t>
            </a:r>
          </a:p>
          <a:p>
            <a:r>
              <a:rPr lang="en-US" sz="1800" b="1" dirty="0">
                <a:solidFill>
                  <a:srgbClr val="1CADE4"/>
                </a:solidFill>
                <a:latin typeface="Corbel" panose="020B0503020204020204" pitchFamily="34" charset="0"/>
              </a:rPr>
              <a:t>Education: </a:t>
            </a:r>
            <a:r>
              <a:rPr lang="en-US" sz="1800" dirty="0">
                <a:solidFill>
                  <a:srgbClr val="1CADE4"/>
                </a:solidFill>
                <a:latin typeface="Corbel" panose="020B0503020204020204" pitchFamily="34" charset="0"/>
              </a:rPr>
              <a:t>All caregivers must have at minimum a GED or be able to pass an educational screening tool. </a:t>
            </a:r>
          </a:p>
          <a:p>
            <a:r>
              <a:rPr lang="en-US" sz="1800" b="1" dirty="0">
                <a:solidFill>
                  <a:srgbClr val="1CADE4"/>
                </a:solidFill>
                <a:latin typeface="Corbel" panose="020B0503020204020204" pitchFamily="34" charset="0"/>
              </a:rPr>
              <a:t>Transportation: </a:t>
            </a:r>
            <a:r>
              <a:rPr lang="en-US" sz="1800" dirty="0">
                <a:solidFill>
                  <a:srgbClr val="1CADE4"/>
                </a:solidFill>
                <a:latin typeface="Corbel" panose="020B0503020204020204" pitchFamily="34" charset="0"/>
              </a:rPr>
              <a:t>Caregivers must have dependable transportation and the ability to transport children to all appointments and visitations. </a:t>
            </a:r>
          </a:p>
          <a:p>
            <a:r>
              <a:rPr lang="en-US" sz="1800" b="1" dirty="0">
                <a:solidFill>
                  <a:srgbClr val="1CADE4"/>
                </a:solidFill>
                <a:latin typeface="Corbel" panose="020B0503020204020204" pitchFamily="34" charset="0"/>
              </a:rPr>
              <a:t>Household Space: </a:t>
            </a:r>
            <a:r>
              <a:rPr lang="en-US" sz="1800" dirty="0">
                <a:solidFill>
                  <a:srgbClr val="1CADE4"/>
                </a:solidFill>
                <a:latin typeface="Corbel" panose="020B0503020204020204" pitchFamily="34" charset="0"/>
              </a:rPr>
              <a:t>Caregivers can own or rent their home; however, must have adequate space for each child. </a:t>
            </a:r>
          </a:p>
        </p:txBody>
      </p:sp>
    </p:spTree>
    <p:extLst>
      <p:ext uri="{BB962C8B-B14F-4D97-AF65-F5344CB8AC3E}">
        <p14:creationId xmlns:p14="http://schemas.microsoft.com/office/powerpoint/2010/main" val="2266982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50E7B-2413-496F-8A47-F2909B51AA37}"/>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496531-6CEA-402F-9CD9-A87CE8CCAF7D}"/>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72758E6-E437-4203-9B70-567EB26A04E2}"/>
              </a:ext>
            </a:extLst>
          </p:cNvPr>
          <p:cNvSpPr/>
          <p:nvPr/>
        </p:nvSpPr>
        <p:spPr>
          <a:xfrm>
            <a:off x="2216123" y="55665"/>
            <a:ext cx="4711752" cy="900246"/>
          </a:xfrm>
          <a:prstGeom prst="rect">
            <a:avLst/>
          </a:prstGeom>
          <a:solidFill>
            <a:schemeClr val="bg1"/>
          </a:solidFill>
          <a:ln>
            <a:solidFill>
              <a:srgbClr val="1CADE4"/>
            </a:solidFill>
          </a:ln>
        </p:spPr>
        <p:style>
          <a:lnRef idx="2">
            <a:schemeClr val="accent6"/>
          </a:lnRef>
          <a:fillRef idx="1">
            <a:schemeClr val="lt1"/>
          </a:fillRef>
          <a:effectRef idx="0">
            <a:schemeClr val="accent6"/>
          </a:effectRef>
          <a:fontRef idx="minor">
            <a:schemeClr val="dk1"/>
          </a:fontRef>
        </p:style>
        <p:txBody>
          <a:bodyPr wrap="square" lIns="68580" tIns="34290" rIns="68580" bIns="34290">
            <a:spAutoFit/>
          </a:bodyPr>
          <a:lstStyle/>
          <a:p>
            <a:pPr algn="ctr"/>
            <a:r>
              <a:rPr lang="en-US" sz="5400" dirty="0">
                <a:ln w="0"/>
                <a:solidFill>
                  <a:srgbClr val="1CADE4"/>
                </a:solidFill>
                <a:effectLst>
                  <a:outerShdw blurRad="38100" dist="25400" dir="5400000" algn="ctr" rotWithShape="0">
                    <a:srgbClr val="6E747A">
                      <a:alpha val="43000"/>
                    </a:srgbClr>
                  </a:outerShdw>
                </a:effectLst>
              </a:rPr>
              <a:t>Misconceptions:</a:t>
            </a:r>
          </a:p>
        </p:txBody>
      </p:sp>
      <p:sp>
        <p:nvSpPr>
          <p:cNvPr id="5" name="Content Placeholder 2">
            <a:extLst>
              <a:ext uri="{FF2B5EF4-FFF2-40B4-BE49-F238E27FC236}">
                <a16:creationId xmlns:a16="http://schemas.microsoft.com/office/drawing/2014/main" id="{7FFDDA8B-55DD-4F8A-BE25-56B3265E2B6B}"/>
              </a:ext>
            </a:extLst>
          </p:cNvPr>
          <p:cNvSpPr txBox="1">
            <a:spLocks/>
          </p:cNvSpPr>
          <p:nvPr/>
        </p:nvSpPr>
        <p:spPr>
          <a:xfrm>
            <a:off x="634753" y="1122948"/>
            <a:ext cx="7874493" cy="5358064"/>
          </a:xfrm>
          <a:prstGeom prst="rect">
            <a:avLst/>
          </a:prstGeom>
        </p:spPr>
        <p:txBody>
          <a:bodyPr>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sz="2000" b="1" dirty="0">
                <a:solidFill>
                  <a:srgbClr val="1CADE4"/>
                </a:solidFill>
                <a:latin typeface="Corbel" panose="020B0503020204020204" pitchFamily="34" charset="0"/>
              </a:rPr>
              <a:t>Fostering is a financial strain: </a:t>
            </a:r>
            <a:r>
              <a:rPr lang="en-US" sz="2000" dirty="0">
                <a:solidFill>
                  <a:srgbClr val="1CADE4"/>
                </a:solidFill>
                <a:latin typeface="Corbel" panose="020B0503020204020204" pitchFamily="34" charset="0"/>
              </a:rPr>
              <a:t>Fostering a child is not a greater financial burden on a foster parent/family than caring for any other child in a family. In fact, foster parents receive monthly stipends to help cover costs of essential needs. </a:t>
            </a:r>
          </a:p>
          <a:p>
            <a:r>
              <a:rPr lang="en-US" sz="2000" b="1" dirty="0">
                <a:solidFill>
                  <a:srgbClr val="1CADE4"/>
                </a:solidFill>
                <a:latin typeface="Corbel" panose="020B0503020204020204" pitchFamily="34" charset="0"/>
              </a:rPr>
              <a:t>I have no experience, so I shouldn’t be a foster parent:</a:t>
            </a:r>
            <a:r>
              <a:rPr lang="en-US" sz="2000" dirty="0">
                <a:solidFill>
                  <a:srgbClr val="1CADE4"/>
                </a:solidFill>
                <a:latin typeface="Corbel" panose="020B0503020204020204" pitchFamily="34" charset="0"/>
              </a:rPr>
              <a:t> Foster children need responsible, loving, trustworthy parents who are willing and able to pour love and care into them.</a:t>
            </a:r>
          </a:p>
          <a:p>
            <a:r>
              <a:rPr lang="en-US" sz="2000" b="1" dirty="0">
                <a:solidFill>
                  <a:srgbClr val="1CADE4"/>
                </a:solidFill>
                <a:latin typeface="Corbel" panose="020B0503020204020204" pitchFamily="34" charset="0"/>
              </a:rPr>
              <a:t>Foster parents can only be married couples: </a:t>
            </a:r>
            <a:r>
              <a:rPr lang="en-US" sz="2000" dirty="0">
                <a:solidFill>
                  <a:srgbClr val="1CADE4"/>
                </a:solidFill>
                <a:latin typeface="Corbel" panose="020B0503020204020204" pitchFamily="34" charset="0"/>
              </a:rPr>
              <a:t>Circles of Care does not discriminate and provides opportunities to recruit foster parents who are single dads and mothers, as well as older couples/empty nesters. Outside of age requirements, background checks, and other assessments to ensure you have the space and resources to take care of a child, all perspective foster parents are considered and welcomed to apply. </a:t>
            </a:r>
          </a:p>
          <a:p>
            <a:r>
              <a:rPr lang="en-US" sz="2000" b="1" dirty="0">
                <a:solidFill>
                  <a:srgbClr val="1CADE4"/>
                </a:solidFill>
                <a:latin typeface="Corbel" panose="020B0503020204020204" pitchFamily="34" charset="0"/>
              </a:rPr>
              <a:t>Foster parents are stay-at home parents: </a:t>
            </a:r>
            <a:r>
              <a:rPr lang="en-US" sz="2000" dirty="0">
                <a:solidFill>
                  <a:srgbClr val="1CADE4"/>
                </a:solidFill>
                <a:latin typeface="Corbel" panose="020B0503020204020204" pitchFamily="34" charset="0"/>
              </a:rPr>
              <a:t>The median age of foster youth is 7.8 years old, or school aged. Children spend much of their day at school and work well for families with working parents. </a:t>
            </a:r>
          </a:p>
        </p:txBody>
      </p:sp>
    </p:spTree>
    <p:extLst>
      <p:ext uri="{BB962C8B-B14F-4D97-AF65-F5344CB8AC3E}">
        <p14:creationId xmlns:p14="http://schemas.microsoft.com/office/powerpoint/2010/main" val="2314437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757" y="657726"/>
            <a:ext cx="7386145" cy="675035"/>
          </a:xfrm>
        </p:spPr>
        <p:txBody>
          <a:bodyPr>
            <a:noAutofit/>
          </a:bodyPr>
          <a:lstStyle/>
          <a:p>
            <a:pPr algn="ctr"/>
            <a:r>
              <a:rPr lang="en-US" sz="4400" b="1" dirty="0">
                <a:solidFill>
                  <a:srgbClr val="1CADE4"/>
                </a:solidFill>
                <a:latin typeface="Corbel" panose="020B0503020204020204" pitchFamily="34" charset="0"/>
              </a:rPr>
              <a:t>Expectations and Duties</a:t>
            </a:r>
          </a:p>
        </p:txBody>
      </p:sp>
      <p:sp>
        <p:nvSpPr>
          <p:cNvPr id="4" name="Rectangle 3">
            <a:extLst>
              <a:ext uri="{FF2B5EF4-FFF2-40B4-BE49-F238E27FC236}">
                <a16:creationId xmlns:a16="http://schemas.microsoft.com/office/drawing/2014/main" id="{095F138D-F96A-4553-AE95-BD57B035D774}"/>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C10BE4E-D1BB-4D28-9F6F-F82DF396F42D}"/>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68968" y="1507958"/>
            <a:ext cx="8262653" cy="5079273"/>
          </a:xfrm>
        </p:spPr>
        <p:txBody>
          <a:bodyPr>
            <a:normAutofit fontScale="92500" lnSpcReduction="20000"/>
          </a:bodyPr>
          <a:lstStyle/>
          <a:p>
            <a:r>
              <a:rPr lang="en-US" b="1" dirty="0">
                <a:solidFill>
                  <a:srgbClr val="1CADE4"/>
                </a:solidFill>
                <a:latin typeface="Corbel" panose="020B0503020204020204" pitchFamily="34" charset="0"/>
              </a:rPr>
              <a:t>Basic Care: </a:t>
            </a:r>
            <a:r>
              <a:rPr lang="en-US" dirty="0">
                <a:solidFill>
                  <a:srgbClr val="1CADE4"/>
                </a:solidFill>
                <a:latin typeface="Corbel" panose="020B0503020204020204" pitchFamily="34" charset="0"/>
              </a:rPr>
              <a:t>Caregivers are required to provide at minimum the same care that one would for their own biological child to include:</a:t>
            </a:r>
          </a:p>
          <a:p>
            <a:pPr lvl="3"/>
            <a:r>
              <a:rPr lang="en-US" dirty="0">
                <a:solidFill>
                  <a:srgbClr val="1CADE4"/>
                </a:solidFill>
                <a:latin typeface="Corbel" panose="020B0503020204020204" pitchFamily="34" charset="0"/>
              </a:rPr>
              <a:t>Shelter</a:t>
            </a:r>
          </a:p>
          <a:p>
            <a:pPr lvl="3"/>
            <a:r>
              <a:rPr lang="en-US" dirty="0">
                <a:solidFill>
                  <a:srgbClr val="1CADE4"/>
                </a:solidFill>
                <a:latin typeface="Corbel" panose="020B0503020204020204" pitchFamily="34" charset="0"/>
              </a:rPr>
              <a:t>Food</a:t>
            </a:r>
          </a:p>
          <a:p>
            <a:pPr lvl="3"/>
            <a:r>
              <a:rPr lang="en-US" dirty="0">
                <a:solidFill>
                  <a:srgbClr val="1CADE4"/>
                </a:solidFill>
                <a:latin typeface="Corbel" panose="020B0503020204020204" pitchFamily="34" charset="0"/>
              </a:rPr>
              <a:t>Clothing</a:t>
            </a:r>
          </a:p>
          <a:p>
            <a:pPr lvl="3"/>
            <a:r>
              <a:rPr lang="en-US" dirty="0">
                <a:solidFill>
                  <a:srgbClr val="1CADE4"/>
                </a:solidFill>
                <a:latin typeface="Corbel" panose="020B0503020204020204" pitchFamily="34" charset="0"/>
              </a:rPr>
              <a:t>Diapers</a:t>
            </a:r>
          </a:p>
          <a:p>
            <a:pPr lvl="3"/>
            <a:r>
              <a:rPr lang="en-US" dirty="0">
                <a:solidFill>
                  <a:srgbClr val="1CADE4"/>
                </a:solidFill>
                <a:latin typeface="Corbel" panose="020B0503020204020204" pitchFamily="34" charset="0"/>
              </a:rPr>
              <a:t>School supplies</a:t>
            </a:r>
          </a:p>
          <a:p>
            <a:pPr lvl="3"/>
            <a:r>
              <a:rPr lang="en-US" dirty="0">
                <a:solidFill>
                  <a:srgbClr val="1CADE4"/>
                </a:solidFill>
                <a:latin typeface="Corbel" panose="020B0503020204020204" pitchFamily="34" charset="0"/>
              </a:rPr>
              <a:t>Recreation (sports, extra-curricular activities, etc.)</a:t>
            </a:r>
          </a:p>
          <a:p>
            <a:endParaRPr lang="en-US" b="1" dirty="0">
              <a:solidFill>
                <a:srgbClr val="1CADE4"/>
              </a:solidFill>
              <a:latin typeface="Corbel" panose="020B0503020204020204" pitchFamily="34" charset="0"/>
            </a:endParaRPr>
          </a:p>
          <a:p>
            <a:r>
              <a:rPr lang="en-US" b="1" dirty="0">
                <a:solidFill>
                  <a:srgbClr val="1CADE4"/>
                </a:solidFill>
                <a:latin typeface="Corbel" panose="020B0503020204020204" pitchFamily="34" charset="0"/>
              </a:rPr>
              <a:t>Supervision:</a:t>
            </a:r>
            <a:r>
              <a:rPr lang="en-US" dirty="0">
                <a:solidFill>
                  <a:srgbClr val="1CADE4"/>
                </a:solidFill>
                <a:latin typeface="Corbel" panose="020B0503020204020204" pitchFamily="34" charset="0"/>
              </a:rPr>
              <a:t> Supervision is dependent on the child’s service level as well as the behaviors they may be exhibiting in the home.  Caregivers are responsible for the well being of the children in the home and are expected to supervise any child accordingly.  </a:t>
            </a:r>
          </a:p>
          <a:p>
            <a:endParaRPr lang="en-US" b="1" dirty="0">
              <a:solidFill>
                <a:srgbClr val="1CADE4"/>
              </a:solidFill>
              <a:latin typeface="Corbel" panose="020B0503020204020204" pitchFamily="34" charset="0"/>
            </a:endParaRPr>
          </a:p>
          <a:p>
            <a:r>
              <a:rPr lang="en-US" b="1" dirty="0">
                <a:solidFill>
                  <a:srgbClr val="1CADE4"/>
                </a:solidFill>
                <a:latin typeface="Corbel" panose="020B0503020204020204" pitchFamily="34" charset="0"/>
              </a:rPr>
              <a:t>Support:</a:t>
            </a:r>
            <a:r>
              <a:rPr lang="en-US" dirty="0">
                <a:solidFill>
                  <a:srgbClr val="1CADE4"/>
                </a:solidFill>
                <a:latin typeface="Corbel" panose="020B0503020204020204" pitchFamily="34" charset="0"/>
              </a:rPr>
              <a:t> As a caregiver to a child in care, it is expected that encouragement, guidance, and assistance will be provided for each child.</a:t>
            </a:r>
          </a:p>
          <a:p>
            <a:endParaRPr lang="en-US" b="1" dirty="0">
              <a:solidFill>
                <a:srgbClr val="1CADE4"/>
              </a:solidFill>
              <a:latin typeface="Corbel" panose="020B0503020204020204" pitchFamily="34" charset="0"/>
            </a:endParaRPr>
          </a:p>
          <a:p>
            <a:r>
              <a:rPr lang="en-US" b="1" dirty="0">
                <a:solidFill>
                  <a:srgbClr val="1CADE4"/>
                </a:solidFill>
                <a:latin typeface="Corbel" panose="020B0503020204020204" pitchFamily="34" charset="0"/>
              </a:rPr>
              <a:t>Discipline: </a:t>
            </a:r>
            <a:r>
              <a:rPr lang="en-US" dirty="0">
                <a:solidFill>
                  <a:srgbClr val="1CADE4"/>
                </a:solidFill>
                <a:latin typeface="Corbel" panose="020B0503020204020204" pitchFamily="34" charset="0"/>
              </a:rPr>
              <a:t>Per the state Minimum Standards and Circles of Care policy no child can be physically discipline nor can they be subjected to psychological punishment (i.e. threatening of current placement)</a:t>
            </a:r>
            <a:r>
              <a:rPr lang="en-US" b="1" dirty="0">
                <a:solidFill>
                  <a:srgbClr val="1CADE4"/>
                </a:solidFill>
                <a:latin typeface="Corbel" panose="020B0503020204020204" pitchFamily="34" charset="0"/>
              </a:rPr>
              <a:t> </a:t>
            </a:r>
          </a:p>
          <a:p>
            <a:endParaRPr lang="en-US" dirty="0"/>
          </a:p>
        </p:txBody>
      </p:sp>
    </p:spTree>
    <p:extLst>
      <p:ext uri="{BB962C8B-B14F-4D97-AF65-F5344CB8AC3E}">
        <p14:creationId xmlns:p14="http://schemas.microsoft.com/office/powerpoint/2010/main" val="3765958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317" y="433137"/>
            <a:ext cx="8176391" cy="5949908"/>
          </a:xfrm>
        </p:spPr>
        <p:txBody>
          <a:bodyPr>
            <a:normAutofit/>
          </a:bodyPr>
          <a:lstStyle/>
          <a:p>
            <a:r>
              <a:rPr lang="en-US" sz="1700" b="1" dirty="0">
                <a:solidFill>
                  <a:srgbClr val="1CADE4"/>
                </a:solidFill>
                <a:latin typeface="Corbel" panose="020B0503020204020204" pitchFamily="34" charset="0"/>
              </a:rPr>
              <a:t>Transportation:</a:t>
            </a:r>
            <a:r>
              <a:rPr lang="en-US" sz="1700" dirty="0">
                <a:solidFill>
                  <a:srgbClr val="1CADE4"/>
                </a:solidFill>
                <a:latin typeface="Corbel" panose="020B0503020204020204" pitchFamily="34" charset="0"/>
              </a:rPr>
              <a:t> Caregivers are responsible for any appointment under 60 miles, after 60 miles round trip Circles of Care will reimburse depending on cause. (examples: Court appointment, family/sibling visits, etc.) Medicaid Transportation reimburses for all medical appointments if they are contacted prior to the appointment. </a:t>
            </a:r>
          </a:p>
          <a:p>
            <a:endParaRPr lang="en-US" sz="1700" b="1" dirty="0">
              <a:solidFill>
                <a:srgbClr val="1CADE4"/>
              </a:solidFill>
              <a:latin typeface="Corbel" panose="020B0503020204020204" pitchFamily="34" charset="0"/>
            </a:endParaRPr>
          </a:p>
          <a:p>
            <a:r>
              <a:rPr lang="en-US" sz="1700" b="1" dirty="0">
                <a:solidFill>
                  <a:srgbClr val="1CADE4"/>
                </a:solidFill>
                <a:latin typeface="Corbel" panose="020B0503020204020204" pitchFamily="34" charset="0"/>
              </a:rPr>
              <a:t>Therapeutic Intervention: </a:t>
            </a:r>
            <a:r>
              <a:rPr lang="en-US" sz="1700" dirty="0">
                <a:solidFill>
                  <a:srgbClr val="1CADE4"/>
                </a:solidFill>
                <a:latin typeface="Corbel" panose="020B0503020204020204" pitchFamily="34" charset="0"/>
              </a:rPr>
              <a:t>Caregivers are expected to participate in the child’s appointments and work with ALL the professionals assigned to each child.  Caregivers are to follow the recommendations of ALL professionals.</a:t>
            </a:r>
          </a:p>
          <a:p>
            <a:pPr lvl="2"/>
            <a:r>
              <a:rPr lang="en-US" sz="1700" dirty="0">
                <a:solidFill>
                  <a:srgbClr val="1CADE4"/>
                </a:solidFill>
                <a:latin typeface="Corbel" panose="020B0503020204020204" pitchFamily="34" charset="0"/>
              </a:rPr>
              <a:t>Individual Therapy, Sibling Therapy, Family Therapy, Play Therapy, Etc.</a:t>
            </a:r>
          </a:p>
          <a:p>
            <a:pPr lvl="2"/>
            <a:r>
              <a:rPr lang="en-US" sz="1700" dirty="0">
                <a:solidFill>
                  <a:srgbClr val="1CADE4"/>
                </a:solidFill>
                <a:latin typeface="Corbel" panose="020B0503020204020204" pitchFamily="34" charset="0"/>
              </a:rPr>
              <a:t>Psychological Evaluations</a:t>
            </a:r>
          </a:p>
          <a:p>
            <a:pPr lvl="2"/>
            <a:r>
              <a:rPr lang="en-US" sz="1700" dirty="0">
                <a:solidFill>
                  <a:srgbClr val="1CADE4"/>
                </a:solidFill>
                <a:latin typeface="Corbel" panose="020B0503020204020204" pitchFamily="34" charset="0"/>
              </a:rPr>
              <a:t>CANS Assessments</a:t>
            </a:r>
          </a:p>
          <a:p>
            <a:pPr lvl="2"/>
            <a:r>
              <a:rPr lang="en-US" sz="1700" dirty="0">
                <a:solidFill>
                  <a:srgbClr val="1CADE4"/>
                </a:solidFill>
                <a:latin typeface="Corbel" panose="020B0503020204020204" pitchFamily="34" charset="0"/>
              </a:rPr>
              <a:t>Psychiatric Evaluation (Medication Management)</a:t>
            </a:r>
          </a:p>
          <a:p>
            <a:endParaRPr lang="en-US" sz="1700" b="1" dirty="0">
              <a:solidFill>
                <a:srgbClr val="1CADE4"/>
              </a:solidFill>
              <a:latin typeface="Corbel" panose="020B0503020204020204" pitchFamily="34" charset="0"/>
            </a:endParaRPr>
          </a:p>
          <a:p>
            <a:r>
              <a:rPr lang="en-US" sz="1700" b="1" dirty="0">
                <a:solidFill>
                  <a:srgbClr val="1CADE4"/>
                </a:solidFill>
                <a:latin typeface="Corbel" panose="020B0503020204020204" pitchFamily="34" charset="0"/>
              </a:rPr>
              <a:t>Paperwork: </a:t>
            </a:r>
            <a:r>
              <a:rPr lang="en-US" sz="1700" dirty="0">
                <a:solidFill>
                  <a:srgbClr val="1CADE4"/>
                </a:solidFill>
                <a:latin typeface="Corbel" panose="020B0503020204020204" pitchFamily="34" charset="0"/>
              </a:rPr>
              <a:t>Caregivers are responsible for ensuring that the child’s legal team is aware of the day in and day out on-goings of the child in the home.  Some of the main documentation that is required include:</a:t>
            </a:r>
          </a:p>
          <a:p>
            <a:pPr lvl="2"/>
            <a:r>
              <a:rPr lang="en-US" sz="1700" dirty="0">
                <a:solidFill>
                  <a:srgbClr val="1CADE4"/>
                </a:solidFill>
                <a:latin typeface="Corbel" panose="020B0503020204020204" pitchFamily="34" charset="0"/>
              </a:rPr>
              <a:t>FORM 2403- Medical/Dental/Vision/Hearing Examination Form </a:t>
            </a:r>
          </a:p>
          <a:p>
            <a:pPr lvl="2"/>
            <a:r>
              <a:rPr lang="en-US" sz="1700" dirty="0">
                <a:solidFill>
                  <a:srgbClr val="1CADE4"/>
                </a:solidFill>
                <a:latin typeface="Corbel" panose="020B0503020204020204" pitchFamily="34" charset="0"/>
              </a:rPr>
              <a:t>Medication Logs</a:t>
            </a:r>
          </a:p>
          <a:p>
            <a:pPr lvl="2"/>
            <a:r>
              <a:rPr lang="en-US" sz="1700" dirty="0">
                <a:solidFill>
                  <a:srgbClr val="1CADE4"/>
                </a:solidFill>
                <a:latin typeface="Corbel" panose="020B0503020204020204" pitchFamily="34" charset="0"/>
              </a:rPr>
              <a:t>Child Weekly Progress Notes (As needed)</a:t>
            </a:r>
          </a:p>
          <a:p>
            <a:pPr lvl="2"/>
            <a:r>
              <a:rPr lang="en-US" sz="1700" dirty="0">
                <a:solidFill>
                  <a:srgbClr val="1CADE4"/>
                </a:solidFill>
                <a:latin typeface="Corbel" panose="020B0503020204020204" pitchFamily="34" charset="0"/>
              </a:rPr>
              <a:t>Incident Reports</a:t>
            </a:r>
          </a:p>
          <a:p>
            <a:pPr lvl="2"/>
            <a:endParaRPr lang="en-US" dirty="0"/>
          </a:p>
        </p:txBody>
      </p:sp>
      <p:sp>
        <p:nvSpPr>
          <p:cNvPr id="4" name="Rectangle 3">
            <a:extLst>
              <a:ext uri="{FF2B5EF4-FFF2-40B4-BE49-F238E27FC236}">
                <a16:creationId xmlns:a16="http://schemas.microsoft.com/office/drawing/2014/main" id="{A74E7722-DDBD-47AD-BDA8-2D321D037E67}"/>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540C679-38E4-4CAE-9C91-7CD9DE092D56}"/>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768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920D4A-8862-4507-A2C5-5990ED99EDF9}"/>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8BC0EF0-40F6-4084-AB21-94C561FB6BB3}"/>
              </a:ext>
            </a:extLst>
          </p:cNvPr>
          <p:cNvSpPr/>
          <p:nvPr/>
        </p:nvSpPr>
        <p:spPr>
          <a:xfrm>
            <a:off x="79403" y="72189"/>
            <a:ext cx="8985194" cy="6713621"/>
          </a:xfrm>
          <a:prstGeom prst="rect">
            <a:avLst/>
          </a:prstGeom>
          <a:solidFill>
            <a:srgbClr val="1CADE4"/>
          </a:solid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79403" y="1842670"/>
            <a:ext cx="8985194" cy="2387600"/>
          </a:xfrm>
        </p:spPr>
        <p:txBody>
          <a:bodyPr>
            <a:noAutofit/>
          </a:bodyPr>
          <a:lstStyle/>
          <a:p>
            <a:r>
              <a:rPr lang="en-US" sz="7200" b="1" dirty="0">
                <a:solidFill>
                  <a:schemeClr val="bg1"/>
                </a:solidFill>
                <a:latin typeface="Corbel" panose="020B0503020204020204" pitchFamily="34" charset="0"/>
              </a:rPr>
              <a:t>BASIC VS. THERAPEUTIC CARE</a:t>
            </a:r>
          </a:p>
        </p:txBody>
      </p:sp>
    </p:spTree>
    <p:extLst>
      <p:ext uri="{BB962C8B-B14F-4D97-AF65-F5344CB8AC3E}">
        <p14:creationId xmlns:p14="http://schemas.microsoft.com/office/powerpoint/2010/main" val="3178979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extLst>
              <a:ext uri="{BEBA8EAE-BF5A-486C-A8C5-ECC9F3942E4B}">
                <a14:imgProps xmlns:a14="http://schemas.microsoft.com/office/drawing/2010/main">
                  <a14:imgLayer r:embed="rId3">
                    <a14:imgEffect>
                      <a14:sharpenSoften amount="12000"/>
                    </a14:imgEffect>
                    <a14:imgEffect>
                      <a14:brightnessContrast contrast="-29000"/>
                    </a14:imgEffect>
                  </a14:imgLayer>
                </a14:imgProps>
              </a:ext>
            </a:extLst>
          </a:blip>
          <a:srcRect/>
          <a:stretch>
            <a:fillRect t="100000" b="2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1" r="10742" b="143"/>
          <a:stretch/>
        </p:blipFill>
        <p:spPr>
          <a:xfrm>
            <a:off x="-3300" y="-1"/>
            <a:ext cx="9147299" cy="6858001"/>
          </a:xfrm>
          <a:prstGeom prst="rect">
            <a:avLst/>
          </a:prstGeom>
        </p:spPr>
      </p:pic>
      <p:sp>
        <p:nvSpPr>
          <p:cNvPr id="7" name="Rectangle 6"/>
          <p:cNvSpPr/>
          <p:nvPr/>
        </p:nvSpPr>
        <p:spPr>
          <a:xfrm>
            <a:off x="0" y="1"/>
            <a:ext cx="4476997" cy="685799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0" y="558140"/>
            <a:ext cx="4381995" cy="811996"/>
          </a:xfrm>
        </p:spPr>
        <p:txBody>
          <a:bodyPr>
            <a:normAutofit/>
          </a:bodyPr>
          <a:lstStyle/>
          <a:p>
            <a:r>
              <a:rPr lang="en-US" sz="4000">
                <a:solidFill>
                  <a:srgbClr val="00607B"/>
                </a:solidFill>
              </a:rPr>
              <a:t>Overview</a:t>
            </a:r>
          </a:p>
        </p:txBody>
      </p:sp>
      <p:sp>
        <p:nvSpPr>
          <p:cNvPr id="4" name="Rectangle 3"/>
          <p:cNvSpPr/>
          <p:nvPr/>
        </p:nvSpPr>
        <p:spPr>
          <a:xfrm>
            <a:off x="0" y="1573201"/>
            <a:ext cx="4476997" cy="4016484"/>
          </a:xfrm>
          <a:prstGeom prst="rect">
            <a:avLst/>
          </a:prstGeom>
        </p:spPr>
        <p:txBody>
          <a:bodyPr wrap="square">
            <a:spAutoFit/>
          </a:bodyPr>
          <a:lstStyle/>
          <a:p>
            <a:pPr lvl="0" algn="ctr">
              <a:spcAft>
                <a:spcPts val="1200"/>
              </a:spcAft>
            </a:pPr>
            <a:r>
              <a:rPr lang="en-US" sz="2200" dirty="0">
                <a:solidFill>
                  <a:srgbClr val="00607B"/>
                </a:solidFill>
              </a:rPr>
              <a:t>Established in 1959; Now operating licensed offices in 10 states.</a:t>
            </a:r>
          </a:p>
          <a:p>
            <a:pPr lvl="0" algn="ctr">
              <a:spcAft>
                <a:spcPts val="600"/>
              </a:spcAft>
            </a:pPr>
            <a:r>
              <a:rPr lang="en-US" sz="2200" dirty="0">
                <a:solidFill>
                  <a:srgbClr val="00607B"/>
                </a:solidFill>
              </a:rPr>
              <a:t>Placed over </a:t>
            </a:r>
            <a:r>
              <a:rPr lang="en-US" sz="2200" b="1" dirty="0">
                <a:solidFill>
                  <a:srgbClr val="00607B"/>
                </a:solidFill>
              </a:rPr>
              <a:t>4,000 children </a:t>
            </a:r>
            <a:r>
              <a:rPr lang="en-US" sz="2200" dirty="0">
                <a:solidFill>
                  <a:srgbClr val="00607B"/>
                </a:solidFill>
              </a:rPr>
              <a:t>into loving families in the past 20 years.</a:t>
            </a:r>
          </a:p>
          <a:p>
            <a:pPr marL="800100" lvl="1" indent="-342900">
              <a:spcAft>
                <a:spcPts val="600"/>
              </a:spcAft>
              <a:buFont typeface="Arial" panose="020B0604020202020204" pitchFamily="34" charset="0"/>
              <a:buChar char="•"/>
            </a:pPr>
            <a:r>
              <a:rPr lang="en-US" sz="2200" dirty="0">
                <a:solidFill>
                  <a:srgbClr val="00607B"/>
                </a:solidFill>
              </a:rPr>
              <a:t>Domestic Infant Adoption</a:t>
            </a:r>
          </a:p>
          <a:p>
            <a:pPr marL="800100" lvl="1" indent="-342900">
              <a:spcAft>
                <a:spcPts val="600"/>
              </a:spcAft>
              <a:buFont typeface="Arial" panose="020B0604020202020204" pitchFamily="34" charset="0"/>
              <a:buChar char="•"/>
            </a:pPr>
            <a:r>
              <a:rPr lang="en-US" sz="2200" dirty="0">
                <a:solidFill>
                  <a:srgbClr val="00607B"/>
                </a:solidFill>
              </a:rPr>
              <a:t>International Adoption</a:t>
            </a:r>
          </a:p>
          <a:p>
            <a:pPr marL="800100" lvl="1" indent="-342900">
              <a:spcAft>
                <a:spcPts val="600"/>
              </a:spcAft>
              <a:buFont typeface="Arial" panose="020B0604020202020204" pitchFamily="34" charset="0"/>
              <a:buChar char="•"/>
            </a:pPr>
            <a:r>
              <a:rPr lang="en-US" sz="2200" dirty="0">
                <a:solidFill>
                  <a:srgbClr val="00607B"/>
                </a:solidFill>
              </a:rPr>
              <a:t>Snowflakes® Embryo Adoption</a:t>
            </a:r>
          </a:p>
          <a:p>
            <a:pPr lvl="1">
              <a:spcAft>
                <a:spcPts val="600"/>
              </a:spcAft>
            </a:pPr>
            <a:endParaRPr lang="en-US" sz="2200" dirty="0">
              <a:solidFill>
                <a:srgbClr val="00607B"/>
              </a:solidFill>
            </a:endParaRPr>
          </a:p>
          <a:p>
            <a:pPr algn="ctr">
              <a:spcAft>
                <a:spcPts val="1200"/>
              </a:spcAft>
            </a:pPr>
            <a:r>
              <a:rPr lang="en-US" sz="2200" b="1" dirty="0">
                <a:solidFill>
                  <a:srgbClr val="00607B"/>
                </a:solidFill>
              </a:rPr>
              <a:t>What type of adoption is               right for you?</a:t>
            </a:r>
          </a:p>
        </p:txBody>
      </p:sp>
    </p:spTree>
    <p:extLst>
      <p:ext uri="{BB962C8B-B14F-4D97-AF65-F5344CB8AC3E}">
        <p14:creationId xmlns:p14="http://schemas.microsoft.com/office/powerpoint/2010/main" val="3179953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7521" y="456479"/>
            <a:ext cx="7686380" cy="635131"/>
          </a:xfrm>
        </p:spPr>
        <p:txBody>
          <a:bodyPr>
            <a:noAutofit/>
          </a:bodyPr>
          <a:lstStyle/>
          <a:p>
            <a:pPr algn="ctr"/>
            <a:r>
              <a:rPr lang="en-US" sz="4400" b="1" dirty="0">
                <a:solidFill>
                  <a:srgbClr val="1CADE4"/>
                </a:solidFill>
                <a:latin typeface="Corbel" panose="020B0503020204020204" pitchFamily="34" charset="0"/>
              </a:rPr>
              <a:t>Determining Service Levels</a:t>
            </a:r>
          </a:p>
        </p:txBody>
      </p:sp>
      <p:sp>
        <p:nvSpPr>
          <p:cNvPr id="4" name="Rectangle 3">
            <a:extLst>
              <a:ext uri="{FF2B5EF4-FFF2-40B4-BE49-F238E27FC236}">
                <a16:creationId xmlns:a16="http://schemas.microsoft.com/office/drawing/2014/main" id="{7155AB6F-244B-40A6-853C-32E76D6F3D2C}"/>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EABD52-79FF-4168-B064-3F1FBA80F234}"/>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p:cNvSpPr>
            <a:spLocks noGrp="1"/>
          </p:cNvSpPr>
          <p:nvPr>
            <p:ph idx="1"/>
          </p:nvPr>
        </p:nvSpPr>
        <p:spPr>
          <a:xfrm>
            <a:off x="657521" y="1451837"/>
            <a:ext cx="7686380" cy="4948964"/>
          </a:xfrm>
        </p:spPr>
        <p:txBody>
          <a:bodyPr>
            <a:normAutofit/>
          </a:bodyPr>
          <a:lstStyle/>
          <a:p>
            <a:r>
              <a:rPr lang="en-US" sz="2200" dirty="0">
                <a:solidFill>
                  <a:srgbClr val="1CADE4"/>
                </a:solidFill>
                <a:latin typeface="Corbel" panose="020B0503020204020204" pitchFamily="34" charset="0"/>
              </a:rPr>
              <a:t>Youth for Tomorrow Foundation (YFT) is a not-for-profit behavioral health care company in Texas providing quality assurance and utilization review management. </a:t>
            </a:r>
          </a:p>
          <a:p>
            <a:endParaRPr lang="en-US" sz="2200" dirty="0">
              <a:solidFill>
                <a:srgbClr val="1CADE4"/>
              </a:solidFill>
              <a:latin typeface="Corbel" panose="020B0503020204020204" pitchFamily="34" charset="0"/>
            </a:endParaRPr>
          </a:p>
          <a:p>
            <a:r>
              <a:rPr lang="en-US" sz="2200" dirty="0">
                <a:solidFill>
                  <a:srgbClr val="1CADE4"/>
                </a:solidFill>
                <a:latin typeface="Corbel" panose="020B0503020204020204" pitchFamily="34" charset="0"/>
              </a:rPr>
              <a:t>Youth For Tomorrow (YFT) determines service levels for children requiring more than basic services such as Moderate or Specialized. </a:t>
            </a:r>
          </a:p>
          <a:p>
            <a:endParaRPr lang="en-US" sz="2200" dirty="0">
              <a:solidFill>
                <a:srgbClr val="1CADE4"/>
              </a:solidFill>
              <a:latin typeface="Corbel" panose="020B0503020204020204" pitchFamily="34" charset="0"/>
            </a:endParaRPr>
          </a:p>
          <a:p>
            <a:r>
              <a:rPr lang="en-US" sz="2200" dirty="0">
                <a:solidFill>
                  <a:srgbClr val="1CADE4"/>
                </a:solidFill>
                <a:latin typeface="Corbel" panose="020B0503020204020204" pitchFamily="34" charset="0"/>
              </a:rPr>
              <a:t>If it is determined that a child requires more than basic services, specific documentation must be submitted to Youth For Tomorrow (YFT), for an assessment of the child’s service level needs. YFT is required to review the records of children who require more than basic services and determine whether the child requires a higher service level.</a:t>
            </a:r>
          </a:p>
        </p:txBody>
      </p:sp>
    </p:spTree>
    <p:extLst>
      <p:ext uri="{BB962C8B-B14F-4D97-AF65-F5344CB8AC3E}">
        <p14:creationId xmlns:p14="http://schemas.microsoft.com/office/powerpoint/2010/main" val="3638136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675" y="609432"/>
            <a:ext cx="8775030" cy="1235868"/>
          </a:xfrm>
        </p:spPr>
        <p:txBody>
          <a:bodyPr>
            <a:noAutofit/>
          </a:bodyPr>
          <a:lstStyle/>
          <a:p>
            <a:pPr algn="ctr"/>
            <a:r>
              <a:rPr lang="en-US" sz="4400" b="1" dirty="0">
                <a:solidFill>
                  <a:srgbClr val="1CADE4"/>
                </a:solidFill>
                <a:latin typeface="Corbel" panose="020B0503020204020204" pitchFamily="34" charset="0"/>
              </a:rPr>
              <a:t>Examples of Behaviors Children </a:t>
            </a:r>
            <a:br>
              <a:rPr lang="en-US" sz="4400" b="1" dirty="0">
                <a:solidFill>
                  <a:srgbClr val="1CADE4"/>
                </a:solidFill>
                <a:latin typeface="Corbel" panose="020B0503020204020204" pitchFamily="34" charset="0"/>
              </a:rPr>
            </a:br>
            <a:r>
              <a:rPr lang="en-US" sz="4400" b="1" dirty="0">
                <a:solidFill>
                  <a:srgbClr val="1CADE4"/>
                </a:solidFill>
                <a:latin typeface="Corbel" panose="020B0503020204020204" pitchFamily="34" charset="0"/>
              </a:rPr>
              <a:t>Might Display</a:t>
            </a:r>
          </a:p>
        </p:txBody>
      </p:sp>
      <p:sp>
        <p:nvSpPr>
          <p:cNvPr id="3" name="Content Placeholder 2"/>
          <p:cNvSpPr>
            <a:spLocks noGrp="1"/>
          </p:cNvSpPr>
          <p:nvPr>
            <p:ph sz="half" idx="1"/>
          </p:nvPr>
        </p:nvSpPr>
        <p:spPr>
          <a:xfrm>
            <a:off x="625460" y="2342896"/>
            <a:ext cx="3886200" cy="4351338"/>
          </a:xfrm>
        </p:spPr>
        <p:txBody>
          <a:bodyPr/>
          <a:lstStyle/>
          <a:p>
            <a:r>
              <a:rPr lang="en-US" dirty="0">
                <a:solidFill>
                  <a:srgbClr val="1CADE4"/>
                </a:solidFill>
              </a:rPr>
              <a:t>Physically Aggressive</a:t>
            </a:r>
          </a:p>
          <a:p>
            <a:r>
              <a:rPr lang="en-US" dirty="0">
                <a:solidFill>
                  <a:srgbClr val="1CADE4"/>
                </a:solidFill>
              </a:rPr>
              <a:t>Verbally aggressive</a:t>
            </a:r>
          </a:p>
          <a:p>
            <a:r>
              <a:rPr lang="en-US" dirty="0">
                <a:solidFill>
                  <a:srgbClr val="1CADE4"/>
                </a:solidFill>
              </a:rPr>
              <a:t>Oppositional Defiant Behavior</a:t>
            </a:r>
          </a:p>
          <a:p>
            <a:r>
              <a:rPr lang="en-US" dirty="0">
                <a:solidFill>
                  <a:srgbClr val="1CADE4"/>
                </a:solidFill>
              </a:rPr>
              <a:t>Hoarding Food</a:t>
            </a:r>
          </a:p>
          <a:p>
            <a:r>
              <a:rPr lang="en-US" dirty="0">
                <a:solidFill>
                  <a:srgbClr val="1CADE4"/>
                </a:solidFill>
              </a:rPr>
              <a:t>Withdrawn</a:t>
            </a:r>
          </a:p>
          <a:p>
            <a:r>
              <a:rPr lang="en-US" dirty="0">
                <a:solidFill>
                  <a:srgbClr val="1CADE4"/>
                </a:solidFill>
              </a:rPr>
              <a:t>Temper Tantrums</a:t>
            </a:r>
          </a:p>
          <a:p>
            <a:r>
              <a:rPr lang="en-US" dirty="0">
                <a:solidFill>
                  <a:srgbClr val="1CADE4"/>
                </a:solidFill>
              </a:rPr>
              <a:t>Bed Wetting</a:t>
            </a: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4000" y="2049240"/>
            <a:ext cx="1534788" cy="1534788"/>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788" y="2926750"/>
            <a:ext cx="2085975" cy="12358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663" y="3544685"/>
            <a:ext cx="2143125" cy="135016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2496" y="4878158"/>
            <a:ext cx="1811562" cy="94880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788" y="4167648"/>
            <a:ext cx="1060151" cy="70548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0823" y="4866547"/>
            <a:ext cx="937050" cy="62356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8788" y="1918682"/>
            <a:ext cx="1834483" cy="1030746"/>
          </a:xfrm>
          <a:prstGeom prst="rect">
            <a:avLst/>
          </a:prstGeom>
        </p:spPr>
      </p:pic>
      <p:sp>
        <p:nvSpPr>
          <p:cNvPr id="12" name="Rectangle 11">
            <a:extLst>
              <a:ext uri="{FF2B5EF4-FFF2-40B4-BE49-F238E27FC236}">
                <a16:creationId xmlns:a16="http://schemas.microsoft.com/office/drawing/2014/main" id="{C1DA1FE9-36B5-4ECA-AA55-E4DF6509557F}"/>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4D0E13-9373-4CD1-B4ED-E3B8CC3262AB}"/>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945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24E43C4D-80F0-4D5D-964E-072EE8A5E08F}"/>
              </a:ext>
            </a:extLst>
          </p:cNvPr>
          <p:cNvPicPr>
            <a:picLocks noChangeAspect="1"/>
          </p:cNvPicPr>
          <p:nvPr/>
        </p:nvPicPr>
        <p:blipFill>
          <a:blip r:embed="rId2"/>
          <a:stretch>
            <a:fillRect/>
          </a:stretch>
        </p:blipFill>
        <p:spPr>
          <a:xfrm>
            <a:off x="6289313" y="222506"/>
            <a:ext cx="2694889" cy="6579828"/>
          </a:xfrm>
          <a:prstGeom prst="rect">
            <a:avLst/>
          </a:prstGeom>
        </p:spPr>
      </p:pic>
      <p:sp>
        <p:nvSpPr>
          <p:cNvPr id="6" name="Content Placeholder 5">
            <a:extLst>
              <a:ext uri="{FF2B5EF4-FFF2-40B4-BE49-F238E27FC236}">
                <a16:creationId xmlns:a16="http://schemas.microsoft.com/office/drawing/2014/main" id="{2C7A8CB6-7D25-4C09-965C-6A8EDEC43979}"/>
              </a:ext>
            </a:extLst>
          </p:cNvPr>
          <p:cNvSpPr>
            <a:spLocks noGrp="1"/>
          </p:cNvSpPr>
          <p:nvPr>
            <p:ph idx="1"/>
          </p:nvPr>
        </p:nvSpPr>
        <p:spPr>
          <a:xfrm>
            <a:off x="490988" y="2158366"/>
            <a:ext cx="5419633" cy="3028950"/>
          </a:xfrm>
        </p:spPr>
        <p:txBody>
          <a:bodyPr>
            <a:normAutofit/>
          </a:bodyPr>
          <a:lstStyle/>
          <a:p>
            <a:pPr marL="34290" indent="0">
              <a:buNone/>
            </a:pPr>
            <a:r>
              <a:rPr lang="en-US" sz="2500" b="1" dirty="0">
                <a:solidFill>
                  <a:srgbClr val="1CADE4"/>
                </a:solidFill>
              </a:rPr>
              <a:t>It’s incredible what a structured environment and support system can do for a child. Foster Parents have the ability to positively impact a child who has experienced trauma, teach them healthy coping skills, and help them grow into a thriving individual. </a:t>
            </a:r>
          </a:p>
          <a:p>
            <a:endParaRPr lang="en-US" dirty="0"/>
          </a:p>
        </p:txBody>
      </p:sp>
      <p:sp>
        <p:nvSpPr>
          <p:cNvPr id="4" name="Rectangle 3">
            <a:extLst>
              <a:ext uri="{FF2B5EF4-FFF2-40B4-BE49-F238E27FC236}">
                <a16:creationId xmlns:a16="http://schemas.microsoft.com/office/drawing/2014/main" id="{EDCB2BED-F8C5-4EE1-BBB1-46D239C969C7}"/>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BE737C-F2C6-4170-9C5E-328A835315E9}"/>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914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920D4A-8862-4507-A2C5-5990ED99EDF9}"/>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8BC0EF0-40F6-4084-AB21-94C561FB6BB3}"/>
              </a:ext>
            </a:extLst>
          </p:cNvPr>
          <p:cNvSpPr/>
          <p:nvPr/>
        </p:nvSpPr>
        <p:spPr>
          <a:xfrm>
            <a:off x="79403" y="72189"/>
            <a:ext cx="8985194" cy="6713621"/>
          </a:xfrm>
          <a:prstGeom prst="rect">
            <a:avLst/>
          </a:prstGeom>
          <a:solidFill>
            <a:srgbClr val="1CADE4"/>
          </a:solid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79403" y="1842670"/>
            <a:ext cx="8985194" cy="2387600"/>
          </a:xfrm>
        </p:spPr>
        <p:txBody>
          <a:bodyPr>
            <a:noAutofit/>
          </a:bodyPr>
          <a:lstStyle/>
          <a:p>
            <a:r>
              <a:rPr lang="en-US" sz="7200" b="1" dirty="0">
                <a:solidFill>
                  <a:schemeClr val="bg1"/>
                </a:solidFill>
                <a:latin typeface="Corbel" panose="020B0503020204020204" pitchFamily="34" charset="0"/>
              </a:rPr>
              <a:t>Carolyn Hughes</a:t>
            </a:r>
          </a:p>
        </p:txBody>
      </p:sp>
    </p:spTree>
    <p:extLst>
      <p:ext uri="{BB962C8B-B14F-4D97-AF65-F5344CB8AC3E}">
        <p14:creationId xmlns:p14="http://schemas.microsoft.com/office/powerpoint/2010/main" val="2471838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920D4A-8862-4507-A2C5-5990ED99EDF9}"/>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8BC0EF0-40F6-4084-AB21-94C561FB6BB3}"/>
              </a:ext>
            </a:extLst>
          </p:cNvPr>
          <p:cNvSpPr/>
          <p:nvPr/>
        </p:nvSpPr>
        <p:spPr>
          <a:xfrm>
            <a:off x="79403" y="72189"/>
            <a:ext cx="8985194" cy="6713621"/>
          </a:xfrm>
          <a:prstGeom prst="rect">
            <a:avLst/>
          </a:prstGeom>
          <a:solidFill>
            <a:srgbClr val="1CADE4"/>
          </a:solid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79403" y="1842670"/>
            <a:ext cx="8985194" cy="2387600"/>
          </a:xfrm>
        </p:spPr>
        <p:txBody>
          <a:bodyPr>
            <a:noAutofit/>
          </a:bodyPr>
          <a:lstStyle/>
          <a:p>
            <a:r>
              <a:rPr lang="en-US" sz="7200" b="1" dirty="0">
                <a:solidFill>
                  <a:schemeClr val="bg1"/>
                </a:solidFill>
                <a:latin typeface="Corbel" panose="020B0503020204020204" pitchFamily="34" charset="0"/>
              </a:rPr>
              <a:t>AVERAGE LENGTH OF STAY</a:t>
            </a:r>
          </a:p>
        </p:txBody>
      </p:sp>
    </p:spTree>
    <p:extLst>
      <p:ext uri="{BB962C8B-B14F-4D97-AF65-F5344CB8AC3E}">
        <p14:creationId xmlns:p14="http://schemas.microsoft.com/office/powerpoint/2010/main" val="2000823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861715" y="529389"/>
            <a:ext cx="5752895" cy="5775157"/>
          </a:xfrm>
        </p:spPr>
        <p:txBody>
          <a:bodyPr>
            <a:normAutofit fontScale="62500" lnSpcReduction="20000"/>
          </a:bodyPr>
          <a:lstStyle/>
          <a:p>
            <a:pPr marL="34290" indent="0">
              <a:buNone/>
            </a:pPr>
            <a:r>
              <a:rPr lang="en-US" sz="3600" dirty="0">
                <a:solidFill>
                  <a:srgbClr val="1CADE4"/>
                </a:solidFill>
                <a:latin typeface="Corbel" panose="020B0503020204020204" pitchFamily="34" charset="0"/>
              </a:rPr>
              <a:t>The time a child is in your home can vary for many reasons:</a:t>
            </a:r>
          </a:p>
          <a:p>
            <a:pPr marL="34290" indent="0">
              <a:buNone/>
            </a:pPr>
            <a:endParaRPr lang="en-US" sz="3600" dirty="0">
              <a:solidFill>
                <a:srgbClr val="1CADE4"/>
              </a:solidFill>
              <a:latin typeface="Corbel" panose="020B0503020204020204" pitchFamily="34" charset="0"/>
            </a:endParaRPr>
          </a:p>
          <a:p>
            <a:pPr lvl="1"/>
            <a:r>
              <a:rPr lang="en-US" sz="3600" dirty="0">
                <a:solidFill>
                  <a:srgbClr val="1CADE4"/>
                </a:solidFill>
                <a:latin typeface="Corbel" panose="020B0503020204020204" pitchFamily="34" charset="0"/>
              </a:rPr>
              <a:t>It is dependent on if the child's parental rights have been terminated or if the parents are working their required services.</a:t>
            </a:r>
          </a:p>
          <a:p>
            <a:pPr lvl="1"/>
            <a:endParaRPr lang="en-US" sz="3600" dirty="0">
              <a:solidFill>
                <a:srgbClr val="1CADE4"/>
              </a:solidFill>
              <a:latin typeface="Corbel" panose="020B0503020204020204" pitchFamily="34" charset="0"/>
            </a:endParaRPr>
          </a:p>
          <a:p>
            <a:pPr lvl="1"/>
            <a:r>
              <a:rPr lang="en-US" sz="3600" dirty="0">
                <a:solidFill>
                  <a:srgbClr val="1CADE4"/>
                </a:solidFill>
                <a:latin typeface="Corbel" panose="020B0503020204020204" pitchFamily="34" charset="0"/>
              </a:rPr>
              <a:t>If the parental rights are terminated, then the child is placed in the adoption unit.  Relatives of the child are always contacted first and if they do not want to take on the responsibility then the foster parents are given the option of adopting.</a:t>
            </a:r>
          </a:p>
          <a:p>
            <a:pPr lvl="1"/>
            <a:endParaRPr lang="en-US" sz="3600" dirty="0">
              <a:solidFill>
                <a:srgbClr val="1CADE4"/>
              </a:solidFill>
              <a:latin typeface="Corbel" panose="020B0503020204020204" pitchFamily="34" charset="0"/>
            </a:endParaRPr>
          </a:p>
          <a:p>
            <a:pPr lvl="1"/>
            <a:r>
              <a:rPr lang="en-US" sz="3600" dirty="0">
                <a:solidFill>
                  <a:srgbClr val="1CADE4"/>
                </a:solidFill>
                <a:latin typeface="Corbel" panose="020B0503020204020204" pitchFamily="34" charset="0"/>
              </a:rPr>
              <a:t>Once the child is placed in the adoption unit, they can stay in foster care until they are adopted, or they turn 18 and emancipate from foster care. </a:t>
            </a:r>
          </a:p>
          <a:p>
            <a:pPr lvl="1"/>
            <a:endParaRPr lang="en-US" dirty="0"/>
          </a:p>
          <a:p>
            <a:pPr lvl="1"/>
            <a:endParaRPr lang="en-US" dirty="0"/>
          </a:p>
        </p:txBody>
      </p:sp>
      <p:sp>
        <p:nvSpPr>
          <p:cNvPr id="6" name="Rectangle 5">
            <a:extLst>
              <a:ext uri="{FF2B5EF4-FFF2-40B4-BE49-F238E27FC236}">
                <a16:creationId xmlns:a16="http://schemas.microsoft.com/office/drawing/2014/main" id="{8E81E8D8-0EE6-4D06-953B-74805DCF5BC3}"/>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331A01-116C-4495-90E9-57E03E017F70}"/>
              </a:ext>
            </a:extLst>
          </p:cNvPr>
          <p:cNvSpPr/>
          <p:nvPr/>
        </p:nvSpPr>
        <p:spPr>
          <a:xfrm>
            <a:off x="166827" y="61531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F5793A82-B80D-4EEC-9631-4258C3554952}"/>
              </a:ext>
            </a:extLst>
          </p:cNvPr>
          <p:cNvPicPr>
            <a:picLocks noChangeAspect="1"/>
          </p:cNvPicPr>
          <p:nvPr/>
        </p:nvPicPr>
        <p:blipFill>
          <a:blip r:embed="rId2"/>
          <a:stretch>
            <a:fillRect/>
          </a:stretch>
        </p:blipFill>
        <p:spPr>
          <a:xfrm>
            <a:off x="249424" y="138928"/>
            <a:ext cx="2530916" cy="6545474"/>
          </a:xfrm>
          <a:prstGeom prst="rect">
            <a:avLst/>
          </a:prstGeom>
        </p:spPr>
      </p:pic>
      <p:sp>
        <p:nvSpPr>
          <p:cNvPr id="8" name="Rectangle 7">
            <a:extLst>
              <a:ext uri="{FF2B5EF4-FFF2-40B4-BE49-F238E27FC236}">
                <a16:creationId xmlns:a16="http://schemas.microsoft.com/office/drawing/2014/main" id="{CD10A790-4BF5-46EE-8591-661DE21C674D}"/>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457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920D4A-8862-4507-A2C5-5990ED99EDF9}"/>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8BC0EF0-40F6-4084-AB21-94C561FB6BB3}"/>
              </a:ext>
            </a:extLst>
          </p:cNvPr>
          <p:cNvSpPr/>
          <p:nvPr/>
        </p:nvSpPr>
        <p:spPr>
          <a:xfrm>
            <a:off x="79403" y="72189"/>
            <a:ext cx="8985194" cy="6713621"/>
          </a:xfrm>
          <a:prstGeom prst="rect">
            <a:avLst/>
          </a:prstGeom>
          <a:solidFill>
            <a:srgbClr val="1CADE4"/>
          </a:solid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79403" y="1842670"/>
            <a:ext cx="8985194" cy="2387600"/>
          </a:xfrm>
        </p:spPr>
        <p:txBody>
          <a:bodyPr>
            <a:noAutofit/>
          </a:bodyPr>
          <a:lstStyle/>
          <a:p>
            <a:r>
              <a:rPr lang="en-US" sz="7200" b="1" dirty="0">
                <a:solidFill>
                  <a:schemeClr val="bg1"/>
                </a:solidFill>
                <a:latin typeface="Corbel" panose="020B0503020204020204" pitchFamily="34" charset="0"/>
              </a:rPr>
              <a:t>REQUIREMENTS FOR LICENSURE</a:t>
            </a:r>
          </a:p>
        </p:txBody>
      </p:sp>
    </p:spTree>
    <p:extLst>
      <p:ext uri="{BB962C8B-B14F-4D97-AF65-F5344CB8AC3E}">
        <p14:creationId xmlns:p14="http://schemas.microsoft.com/office/powerpoint/2010/main" val="3678961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68969" y="625641"/>
            <a:ext cx="3997292" cy="5983705"/>
          </a:xfrm>
        </p:spPr>
        <p:txBody>
          <a:bodyPr>
            <a:normAutofit fontScale="70000" lnSpcReduction="20000"/>
          </a:bodyPr>
          <a:lstStyle/>
          <a:p>
            <a:pPr marL="0" indent="0" algn="ctr">
              <a:buNone/>
            </a:pPr>
            <a:r>
              <a:rPr lang="en-US" sz="2600" b="1" dirty="0">
                <a:solidFill>
                  <a:srgbClr val="1CADE4"/>
                </a:solidFill>
                <a:latin typeface="Corbel" panose="020B0503020204020204" pitchFamily="34" charset="0"/>
              </a:rPr>
              <a:t>First Set of Paperwork</a:t>
            </a:r>
          </a:p>
          <a:p>
            <a:pPr marL="0" indent="0" algn="ctr">
              <a:buNone/>
            </a:pPr>
            <a:endParaRPr lang="en-US" sz="2600" b="1" dirty="0">
              <a:solidFill>
                <a:srgbClr val="1CADE4"/>
              </a:solidFill>
              <a:latin typeface="Corbel" panose="020B0503020204020204" pitchFamily="34" charset="0"/>
            </a:endParaRPr>
          </a:p>
          <a:p>
            <a:r>
              <a:rPr lang="en-US" sz="2600" b="1" dirty="0">
                <a:solidFill>
                  <a:srgbClr val="1CADE4"/>
                </a:solidFill>
                <a:latin typeface="Corbel" panose="020B0503020204020204" pitchFamily="34" charset="0"/>
              </a:rPr>
              <a:t>Individual Applications </a:t>
            </a:r>
          </a:p>
          <a:p>
            <a:pPr lvl="1"/>
            <a:r>
              <a:rPr lang="en-US" sz="2600" dirty="0">
                <a:solidFill>
                  <a:srgbClr val="1CADE4"/>
                </a:solidFill>
                <a:latin typeface="Corbel" panose="020B0503020204020204" pitchFamily="34" charset="0"/>
              </a:rPr>
              <a:t>These can be completed online at the Circles of Care website, or a paper copy can be turned in. </a:t>
            </a:r>
          </a:p>
          <a:p>
            <a:r>
              <a:rPr lang="en-US" sz="2600" b="1" dirty="0">
                <a:solidFill>
                  <a:srgbClr val="1CADE4"/>
                </a:solidFill>
                <a:latin typeface="Corbel" panose="020B0503020204020204" pitchFamily="34" charset="0"/>
              </a:rPr>
              <a:t>References</a:t>
            </a:r>
          </a:p>
          <a:p>
            <a:pPr lvl="1"/>
            <a:r>
              <a:rPr lang="en-US" sz="2600" dirty="0">
                <a:solidFill>
                  <a:srgbClr val="1CADE4"/>
                </a:solidFill>
                <a:latin typeface="Corbel" panose="020B0503020204020204" pitchFamily="34" charset="0"/>
              </a:rPr>
              <a:t>Each caregiver must supply four references on the application.</a:t>
            </a:r>
          </a:p>
          <a:p>
            <a:pPr lvl="1"/>
            <a:r>
              <a:rPr lang="en-US" sz="2600" dirty="0">
                <a:solidFill>
                  <a:srgbClr val="1CADE4"/>
                </a:solidFill>
                <a:latin typeface="Corbel" panose="020B0503020204020204" pitchFamily="34" charset="0"/>
              </a:rPr>
              <a:t>All biological children over the age of 12 that do not reside in the home must also complete a reference. </a:t>
            </a:r>
          </a:p>
          <a:p>
            <a:r>
              <a:rPr lang="en-US" sz="2600" b="1" dirty="0">
                <a:solidFill>
                  <a:srgbClr val="1CADE4"/>
                </a:solidFill>
                <a:latin typeface="Corbel" panose="020B0503020204020204" pitchFamily="34" charset="0"/>
              </a:rPr>
              <a:t>Background Check Consent Form</a:t>
            </a:r>
          </a:p>
          <a:p>
            <a:pPr lvl="1"/>
            <a:r>
              <a:rPr lang="en-US" sz="2600" dirty="0">
                <a:solidFill>
                  <a:srgbClr val="1CADE4"/>
                </a:solidFill>
                <a:latin typeface="Corbel" panose="020B0503020204020204" pitchFamily="34" charset="0"/>
              </a:rPr>
              <a:t>Each caregiver and any household member over the age of 14 will need to complete a consent form either online at the Circles of Care website or turn in a paper copy.</a:t>
            </a:r>
          </a:p>
          <a:p>
            <a:pPr lvl="1"/>
            <a:r>
              <a:rPr lang="en-US" sz="2600" dirty="0">
                <a:solidFill>
                  <a:srgbClr val="1CADE4"/>
                </a:solidFill>
                <a:latin typeface="Corbel" panose="020B0503020204020204" pitchFamily="34" charset="0"/>
              </a:rPr>
              <a:t>A copy of the Social Security Card and Drivers License/State ID will need to be turned in with the consent. </a:t>
            </a:r>
          </a:p>
        </p:txBody>
      </p:sp>
      <p:sp>
        <p:nvSpPr>
          <p:cNvPr id="6" name="Content Placeholder 5"/>
          <p:cNvSpPr>
            <a:spLocks noGrp="1"/>
          </p:cNvSpPr>
          <p:nvPr>
            <p:ph sz="half" idx="2"/>
          </p:nvPr>
        </p:nvSpPr>
        <p:spPr>
          <a:xfrm>
            <a:off x="4777740" y="625641"/>
            <a:ext cx="3997292" cy="5983705"/>
          </a:xfrm>
        </p:spPr>
        <p:txBody>
          <a:bodyPr>
            <a:normAutofit fontScale="70000" lnSpcReduction="20000"/>
          </a:bodyPr>
          <a:lstStyle/>
          <a:p>
            <a:pPr marL="0" indent="0" algn="ctr">
              <a:buNone/>
            </a:pPr>
            <a:r>
              <a:rPr lang="en-US" sz="2600" b="1" dirty="0">
                <a:solidFill>
                  <a:srgbClr val="1CADE4"/>
                </a:solidFill>
                <a:latin typeface="Corbel" panose="020B0503020204020204" pitchFamily="34" charset="0"/>
              </a:rPr>
              <a:t>Second Set of Paperwork</a:t>
            </a:r>
          </a:p>
          <a:p>
            <a:pPr marL="0" indent="0" algn="ctr">
              <a:buNone/>
            </a:pPr>
            <a:endParaRPr lang="en-US" sz="2600" b="1" dirty="0">
              <a:solidFill>
                <a:srgbClr val="1CADE4"/>
              </a:solidFill>
              <a:latin typeface="Corbel" panose="020B0503020204020204" pitchFamily="34" charset="0"/>
            </a:endParaRPr>
          </a:p>
          <a:p>
            <a:r>
              <a:rPr lang="en-US" sz="2600" b="1" dirty="0">
                <a:solidFill>
                  <a:srgbClr val="1CADE4"/>
                </a:solidFill>
                <a:latin typeface="Corbel" panose="020B0503020204020204" pitchFamily="34" charset="0"/>
              </a:rPr>
              <a:t>Personal/Home Documentation</a:t>
            </a:r>
          </a:p>
          <a:p>
            <a:pPr lvl="1"/>
            <a:r>
              <a:rPr lang="en-US" sz="2600" dirty="0">
                <a:solidFill>
                  <a:srgbClr val="1CADE4"/>
                </a:solidFill>
                <a:latin typeface="Corbel" panose="020B0503020204020204" pitchFamily="34" charset="0"/>
              </a:rPr>
              <a:t>Proof of Education</a:t>
            </a:r>
          </a:p>
          <a:p>
            <a:pPr lvl="1"/>
            <a:r>
              <a:rPr lang="en-US" sz="2600" dirty="0">
                <a:solidFill>
                  <a:srgbClr val="1CADE4"/>
                </a:solidFill>
                <a:latin typeface="Corbel" panose="020B0503020204020204" pitchFamily="34" charset="0"/>
              </a:rPr>
              <a:t>Birth Certificates</a:t>
            </a:r>
          </a:p>
          <a:p>
            <a:pPr lvl="1"/>
            <a:r>
              <a:rPr lang="en-US" sz="2600" dirty="0">
                <a:solidFill>
                  <a:srgbClr val="1CADE4"/>
                </a:solidFill>
                <a:latin typeface="Corbel" panose="020B0503020204020204" pitchFamily="34" charset="0"/>
              </a:rPr>
              <a:t>Marriage License/Divorce Decree</a:t>
            </a:r>
          </a:p>
          <a:p>
            <a:pPr lvl="1"/>
            <a:r>
              <a:rPr lang="en-US" sz="2600" dirty="0">
                <a:solidFill>
                  <a:srgbClr val="1CADE4"/>
                </a:solidFill>
                <a:latin typeface="Corbel" panose="020B0503020204020204" pitchFamily="34" charset="0"/>
              </a:rPr>
              <a:t>Rabies Vaccinations for all pets</a:t>
            </a:r>
          </a:p>
          <a:p>
            <a:pPr lvl="1"/>
            <a:r>
              <a:rPr lang="en-US" sz="2600" dirty="0">
                <a:solidFill>
                  <a:srgbClr val="1CADE4"/>
                </a:solidFill>
                <a:latin typeface="Corbel" panose="020B0503020204020204" pitchFamily="34" charset="0"/>
              </a:rPr>
              <a:t>Home/Renters Insurance</a:t>
            </a:r>
          </a:p>
          <a:p>
            <a:pPr lvl="1"/>
            <a:r>
              <a:rPr lang="en-US" sz="2600" dirty="0">
                <a:solidFill>
                  <a:srgbClr val="1CADE4"/>
                </a:solidFill>
                <a:latin typeface="Corbel" panose="020B0503020204020204" pitchFamily="34" charset="0"/>
              </a:rPr>
              <a:t>Vehicle Insurance/Registration</a:t>
            </a:r>
            <a:endParaRPr lang="en-US" sz="2600" b="1" dirty="0">
              <a:solidFill>
                <a:srgbClr val="1CADE4"/>
              </a:solidFill>
              <a:latin typeface="Corbel" panose="020B0503020204020204" pitchFamily="34" charset="0"/>
            </a:endParaRPr>
          </a:p>
          <a:p>
            <a:r>
              <a:rPr lang="en-US" sz="2600" b="1" dirty="0">
                <a:solidFill>
                  <a:srgbClr val="1CADE4"/>
                </a:solidFill>
                <a:latin typeface="Corbel" panose="020B0503020204020204" pitchFamily="34" charset="0"/>
              </a:rPr>
              <a:t>Circles of Care Forms</a:t>
            </a:r>
          </a:p>
          <a:p>
            <a:pPr lvl="1"/>
            <a:r>
              <a:rPr lang="en-US" sz="2600" dirty="0">
                <a:solidFill>
                  <a:srgbClr val="1CADE4"/>
                </a:solidFill>
                <a:latin typeface="Corbel" panose="020B0503020204020204" pitchFamily="34" charset="0"/>
              </a:rPr>
              <a:t>Disaster and Emergency Form </a:t>
            </a:r>
          </a:p>
          <a:p>
            <a:pPr lvl="1"/>
            <a:r>
              <a:rPr lang="en-US" sz="2600" dirty="0">
                <a:solidFill>
                  <a:srgbClr val="1CADE4"/>
                </a:solidFill>
                <a:latin typeface="Corbel" panose="020B0503020204020204" pitchFamily="34" charset="0"/>
              </a:rPr>
              <a:t>Parenting Scale to be individually completed </a:t>
            </a:r>
          </a:p>
          <a:p>
            <a:pPr lvl="1"/>
            <a:r>
              <a:rPr lang="en-US" sz="2600" dirty="0">
                <a:solidFill>
                  <a:srgbClr val="1CADE4"/>
                </a:solidFill>
                <a:latin typeface="Corbel" panose="020B0503020204020204" pitchFamily="34" charset="0"/>
              </a:rPr>
              <a:t>Budget Form </a:t>
            </a:r>
          </a:p>
          <a:p>
            <a:pPr lvl="1"/>
            <a:r>
              <a:rPr lang="en-US" sz="2600" dirty="0">
                <a:solidFill>
                  <a:srgbClr val="1CADE4"/>
                </a:solidFill>
                <a:latin typeface="Corbel" panose="020B0503020204020204" pitchFamily="34" charset="0"/>
              </a:rPr>
              <a:t>General House Rules </a:t>
            </a:r>
          </a:p>
          <a:p>
            <a:pPr lvl="1"/>
            <a:r>
              <a:rPr lang="en-US" sz="2600" dirty="0">
                <a:solidFill>
                  <a:srgbClr val="1CADE4"/>
                </a:solidFill>
                <a:latin typeface="Corbel" panose="020B0503020204020204" pitchFamily="34" charset="0"/>
              </a:rPr>
              <a:t>Family Violence Acknowledgement </a:t>
            </a:r>
          </a:p>
          <a:p>
            <a:pPr lvl="1"/>
            <a:r>
              <a:rPr lang="en-US" sz="2600" dirty="0">
                <a:solidFill>
                  <a:srgbClr val="1CADE4"/>
                </a:solidFill>
                <a:latin typeface="Corbel" panose="020B0503020204020204" pitchFamily="34" charset="0"/>
              </a:rPr>
              <a:t>Weapons Inventory</a:t>
            </a:r>
          </a:p>
          <a:p>
            <a:pPr lvl="1"/>
            <a:r>
              <a:rPr lang="en-US" sz="2600" dirty="0">
                <a:solidFill>
                  <a:srgbClr val="1CADE4"/>
                </a:solidFill>
                <a:latin typeface="Corbel" panose="020B0503020204020204" pitchFamily="34" charset="0"/>
              </a:rPr>
              <a:t>Doctor/Dentist/Hospital Form </a:t>
            </a:r>
          </a:p>
          <a:p>
            <a:pPr lvl="1"/>
            <a:r>
              <a:rPr lang="en-US" sz="2600" dirty="0">
                <a:solidFill>
                  <a:srgbClr val="1CADE4"/>
                </a:solidFill>
                <a:latin typeface="Corbel" panose="020B0503020204020204" pitchFamily="34" charset="0"/>
              </a:rPr>
              <a:t>Right of Refusal Acknowledgement</a:t>
            </a:r>
          </a:p>
          <a:p>
            <a:pPr marL="205740" lvl="1" indent="0">
              <a:buNone/>
            </a:pPr>
            <a:endParaRPr lang="en-US" dirty="0"/>
          </a:p>
        </p:txBody>
      </p:sp>
      <p:sp>
        <p:nvSpPr>
          <p:cNvPr id="4" name="Rectangle 3">
            <a:extLst>
              <a:ext uri="{FF2B5EF4-FFF2-40B4-BE49-F238E27FC236}">
                <a16:creationId xmlns:a16="http://schemas.microsoft.com/office/drawing/2014/main" id="{B2D794FA-89D9-4A3F-B3A0-6BCF0C6E76B7}"/>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26A69E-0660-4F88-A845-5016D184E6E0}"/>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9048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D1E67C-2703-4E23-B0FE-6F33BAB436B4}"/>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A71CDFD-32F2-4E94-ABCF-B9E0CA03670F}"/>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693" y="352926"/>
            <a:ext cx="8470549" cy="6339974"/>
          </a:xfrm>
        </p:spPr>
      </p:pic>
    </p:spTree>
    <p:extLst>
      <p:ext uri="{BB962C8B-B14F-4D97-AF65-F5344CB8AC3E}">
        <p14:creationId xmlns:p14="http://schemas.microsoft.com/office/powerpoint/2010/main" val="2519930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364633" y="1712559"/>
            <a:ext cx="6251966" cy="3516731"/>
          </a:xfrm>
          <a:prstGeom prst="rect">
            <a:avLst/>
          </a:prstGeom>
          <a:noFill/>
          <a:ln w="76200">
            <a:solidFill>
              <a:srgbClr val="1CADE4"/>
            </a:solidFill>
          </a:ln>
        </p:spPr>
      </p:pic>
      <p:sp>
        <p:nvSpPr>
          <p:cNvPr id="10" name="Text Placeholder 9"/>
          <p:cNvSpPr>
            <a:spLocks noGrp="1"/>
          </p:cNvSpPr>
          <p:nvPr>
            <p:ph type="body" sz="half" idx="2"/>
          </p:nvPr>
        </p:nvSpPr>
        <p:spPr>
          <a:xfrm>
            <a:off x="6838591" y="352926"/>
            <a:ext cx="2037991" cy="6288506"/>
          </a:xfrm>
        </p:spPr>
        <p:txBody>
          <a:bodyPr>
            <a:normAutofit/>
          </a:bodyPr>
          <a:lstStyle/>
          <a:p>
            <a:r>
              <a:rPr lang="en-US" sz="1800" dirty="0">
                <a:solidFill>
                  <a:srgbClr val="1CADE4"/>
                </a:solidFill>
                <a:latin typeface="Corbel" panose="020B0503020204020204" pitchFamily="34" charset="0"/>
              </a:rPr>
              <a:t>Home studies provide DFPS and the courts with the necessary comprehensive information for determining the most appropriate home  for a child. </a:t>
            </a:r>
          </a:p>
          <a:p>
            <a:r>
              <a:rPr lang="en-US" sz="1800" dirty="0">
                <a:solidFill>
                  <a:srgbClr val="1CADE4"/>
                </a:solidFill>
                <a:latin typeface="Corbel" panose="020B0503020204020204" pitchFamily="34" charset="0"/>
              </a:rPr>
              <a:t>A home study is conducted after you have completed your training classes and application to adopt or foster.</a:t>
            </a:r>
          </a:p>
          <a:p>
            <a:r>
              <a:rPr lang="en-US" sz="1800" dirty="0">
                <a:solidFill>
                  <a:srgbClr val="1CADE4"/>
                </a:solidFill>
                <a:latin typeface="Corbel" panose="020B0503020204020204" pitchFamily="34" charset="0"/>
              </a:rPr>
              <a:t>Home study interviews can range from 3-6 hours and can be broken into various appointments. </a:t>
            </a:r>
          </a:p>
          <a:p>
            <a:endParaRPr lang="en-US" dirty="0"/>
          </a:p>
          <a:p>
            <a:endParaRPr lang="en-US" dirty="0"/>
          </a:p>
        </p:txBody>
      </p:sp>
      <p:sp>
        <p:nvSpPr>
          <p:cNvPr id="4" name="Rectangle 3">
            <a:extLst>
              <a:ext uri="{FF2B5EF4-FFF2-40B4-BE49-F238E27FC236}">
                <a16:creationId xmlns:a16="http://schemas.microsoft.com/office/drawing/2014/main" id="{C5DFC26F-B84A-40BF-B511-A97335DB2A9E}"/>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8ACB90-C17B-4DE4-AA8B-D7B831D94C61}"/>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28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69"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85554" y="40751"/>
            <a:ext cx="7024744" cy="902678"/>
          </a:xfrm>
        </p:spPr>
        <p:txBody>
          <a:bodyPr>
            <a:normAutofit/>
          </a:bodyPr>
          <a:lstStyle/>
          <a:p>
            <a:r>
              <a:rPr lang="en-US">
                <a:solidFill>
                  <a:srgbClr val="00607B"/>
                </a:solidFill>
              </a:rPr>
              <a:t>We have children waiting…</a:t>
            </a:r>
          </a:p>
        </p:txBody>
      </p:sp>
      <p:sp>
        <p:nvSpPr>
          <p:cNvPr id="3" name="Content Placeholder 2"/>
          <p:cNvSpPr>
            <a:spLocks noGrp="1"/>
          </p:cNvSpPr>
          <p:nvPr>
            <p:ph idx="1"/>
          </p:nvPr>
        </p:nvSpPr>
        <p:spPr>
          <a:xfrm>
            <a:off x="5480585" y="3146961"/>
            <a:ext cx="3505200" cy="3369274"/>
          </a:xfrm>
          <a:prstGeom prst="roundRect">
            <a:avLst>
              <a:gd name="adj" fmla="val 0"/>
            </a:avLst>
          </a:prstGeom>
          <a:solidFill>
            <a:srgbClr val="0096A9"/>
          </a:solidFill>
          <a:ln w="6350">
            <a:noFill/>
          </a:ln>
          <a:effectLst>
            <a:outerShdw blurRad="50800" dist="38100" dir="2700000" algn="tl" rotWithShape="0">
              <a:prstClr val="black">
                <a:alpha val="40000"/>
              </a:prstClr>
            </a:outerShdw>
          </a:effectLst>
        </p:spPr>
        <p:txBody>
          <a:bodyPr>
            <a:normAutofit fontScale="92500"/>
          </a:bodyPr>
          <a:lstStyle/>
          <a:p>
            <a:pPr marL="0" indent="0" algn="ctr">
              <a:lnSpc>
                <a:spcPct val="110000"/>
              </a:lnSpc>
              <a:spcBef>
                <a:spcPts val="0"/>
              </a:spcBef>
              <a:buNone/>
            </a:pPr>
            <a:r>
              <a:rPr lang="en-US" b="1">
                <a:solidFill>
                  <a:schemeClr val="bg1"/>
                </a:solidFill>
              </a:rPr>
              <a:t>Visit today:</a:t>
            </a:r>
          </a:p>
          <a:p>
            <a:pPr marL="0" indent="0" algn="ctr">
              <a:lnSpc>
                <a:spcPct val="110000"/>
              </a:lnSpc>
              <a:spcBef>
                <a:spcPts val="0"/>
              </a:spcBef>
              <a:buNone/>
            </a:pPr>
            <a:r>
              <a:rPr lang="en-US" b="1" u="sng">
                <a:solidFill>
                  <a:schemeClr val="bg1"/>
                </a:solidFill>
              </a:rPr>
              <a:t>AdoptionBridge.org</a:t>
            </a:r>
            <a:endParaRPr lang="en-US" sz="2800">
              <a:solidFill>
                <a:schemeClr val="bg1"/>
              </a:solidFill>
            </a:endParaRPr>
          </a:p>
          <a:p>
            <a:pPr>
              <a:lnSpc>
                <a:spcPct val="120000"/>
              </a:lnSpc>
              <a:spcBef>
                <a:spcPts val="0"/>
              </a:spcBef>
              <a:spcAft>
                <a:spcPts val="600"/>
              </a:spcAft>
              <a:buFont typeface="Arial" panose="020B0604020202020204" pitchFamily="34" charset="0"/>
              <a:buChar char="•"/>
            </a:pPr>
            <a:r>
              <a:rPr lang="en-US" sz="2400">
                <a:solidFill>
                  <a:schemeClr val="bg1"/>
                </a:solidFill>
              </a:rPr>
              <a:t>A child on Adoption Bridge is waiting for their forever family.</a:t>
            </a:r>
          </a:p>
          <a:p>
            <a:pPr>
              <a:lnSpc>
                <a:spcPct val="120000"/>
              </a:lnSpc>
              <a:spcBef>
                <a:spcPts val="0"/>
              </a:spcBef>
              <a:spcAft>
                <a:spcPts val="600"/>
              </a:spcAft>
              <a:buFont typeface="Arial" panose="020B0604020202020204" pitchFamily="34" charset="0"/>
              <a:buChar char="•"/>
            </a:pPr>
            <a:r>
              <a:rPr lang="en-US" sz="2400">
                <a:solidFill>
                  <a:schemeClr val="bg1"/>
                </a:solidFill>
              </a:rPr>
              <a:t>100s of child profiles demonstrate the need for adopting families like yours.</a:t>
            </a:r>
          </a:p>
        </p:txBody>
      </p:sp>
      <p:pic>
        <p:nvPicPr>
          <p:cNvPr id="4" name="Picture 3"/>
          <p:cNvPicPr>
            <a:picLocks noChangeAspect="1"/>
          </p:cNvPicPr>
          <p:nvPr/>
        </p:nvPicPr>
        <p:blipFill rotWithShape="1">
          <a:blip r:embed="rId3"/>
          <a:srcRect l="3489" t="9741" r="4302" b="25346"/>
          <a:stretch/>
        </p:blipFill>
        <p:spPr>
          <a:xfrm>
            <a:off x="388716" y="943429"/>
            <a:ext cx="8490857" cy="5406551"/>
          </a:xfrm>
          <a:prstGeom prst="rect">
            <a:avLst/>
          </a:prstGeom>
        </p:spPr>
      </p:pic>
    </p:spTree>
    <p:extLst>
      <p:ext uri="{BB962C8B-B14F-4D97-AF65-F5344CB8AC3E}">
        <p14:creationId xmlns:p14="http://schemas.microsoft.com/office/powerpoint/2010/main" val="3056246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920D4A-8862-4507-A2C5-5990ED99EDF9}"/>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8BC0EF0-40F6-4084-AB21-94C561FB6BB3}"/>
              </a:ext>
            </a:extLst>
          </p:cNvPr>
          <p:cNvSpPr/>
          <p:nvPr/>
        </p:nvSpPr>
        <p:spPr>
          <a:xfrm>
            <a:off x="79403" y="72189"/>
            <a:ext cx="8985194" cy="6713621"/>
          </a:xfrm>
          <a:prstGeom prst="rect">
            <a:avLst/>
          </a:prstGeom>
          <a:solidFill>
            <a:srgbClr val="1CADE4"/>
          </a:solid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79403" y="1840830"/>
            <a:ext cx="8985194" cy="3176337"/>
          </a:xfrm>
        </p:spPr>
        <p:txBody>
          <a:bodyPr>
            <a:noAutofit/>
          </a:bodyPr>
          <a:lstStyle/>
          <a:p>
            <a:r>
              <a:rPr lang="en-US" sz="7200" b="1" dirty="0">
                <a:solidFill>
                  <a:schemeClr val="bg1"/>
                </a:solidFill>
                <a:latin typeface="Corbel" panose="020B0503020204020204" pitchFamily="34" charset="0"/>
              </a:rPr>
              <a:t>RESOURCES AND SERVICES TO FOSTER PARENTS</a:t>
            </a:r>
          </a:p>
        </p:txBody>
      </p:sp>
    </p:spTree>
    <p:extLst>
      <p:ext uri="{BB962C8B-B14F-4D97-AF65-F5344CB8AC3E}">
        <p14:creationId xmlns:p14="http://schemas.microsoft.com/office/powerpoint/2010/main" val="1336475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39B3C0-150F-4828-B447-5D103484835B}"/>
              </a:ext>
            </a:extLst>
          </p:cNvPr>
          <p:cNvSpPr/>
          <p:nvPr/>
        </p:nvSpPr>
        <p:spPr>
          <a:xfrm>
            <a:off x="14427" y="6000750"/>
            <a:ext cx="2694889" cy="84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AEE5E5-5736-41CE-A6B9-F11239B2C056}"/>
              </a:ext>
            </a:extLst>
          </p:cNvPr>
          <p:cNvSpPr/>
          <p:nvPr/>
        </p:nvSpPr>
        <p:spPr>
          <a:xfrm>
            <a:off x="112295" y="96252"/>
            <a:ext cx="8985194" cy="6713621"/>
          </a:xfrm>
          <a:prstGeom prst="rect">
            <a:avLst/>
          </a:prstGeom>
          <a:noFill/>
          <a:ln w="2540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p:cNvSpPr>
            <a:spLocks noGrp="1"/>
          </p:cNvSpPr>
          <p:nvPr>
            <p:ph idx="1"/>
          </p:nvPr>
        </p:nvSpPr>
        <p:spPr>
          <a:xfrm>
            <a:off x="407598" y="320842"/>
            <a:ext cx="8383476" cy="6144126"/>
          </a:xfrm>
        </p:spPr>
        <p:txBody>
          <a:bodyPr>
            <a:noAutofit/>
          </a:bodyPr>
          <a:lstStyle/>
          <a:p>
            <a:pPr lvl="0"/>
            <a:r>
              <a:rPr lang="en-US" sz="1400" b="1" dirty="0">
                <a:solidFill>
                  <a:srgbClr val="1CADE4"/>
                </a:solidFill>
                <a:latin typeface="Corbel" panose="020B0503020204020204" pitchFamily="34" charset="0"/>
              </a:rPr>
              <a:t>Case Management Support  </a:t>
            </a:r>
            <a:endParaRPr lang="en-US" sz="1400" dirty="0">
              <a:solidFill>
                <a:srgbClr val="1CADE4"/>
              </a:solidFill>
              <a:latin typeface="Corbel" panose="020B0503020204020204" pitchFamily="34" charset="0"/>
            </a:endParaRPr>
          </a:p>
          <a:p>
            <a:pPr lvl="1"/>
            <a:r>
              <a:rPr lang="en-US" sz="1400" dirty="0">
                <a:solidFill>
                  <a:srgbClr val="1CADE4"/>
                </a:solidFill>
                <a:latin typeface="Corbel" panose="020B0503020204020204" pitchFamily="34" charset="0"/>
              </a:rPr>
              <a:t>Case Managers are on call 24/7.  They can be reached via cell phone during office hours and for after hour emergencies.  </a:t>
            </a:r>
          </a:p>
          <a:p>
            <a:pPr lvl="1"/>
            <a:r>
              <a:rPr lang="en-US" sz="1400" dirty="0">
                <a:solidFill>
                  <a:srgbClr val="1CADE4"/>
                </a:solidFill>
                <a:latin typeface="Corbel" panose="020B0503020204020204" pitchFamily="34" charset="0"/>
              </a:rPr>
              <a:t>Circles of Care has a live web chat that is manned during business hours.</a:t>
            </a:r>
          </a:p>
          <a:p>
            <a:pPr lvl="0"/>
            <a:r>
              <a:rPr lang="en-US" sz="1400" b="1" dirty="0">
                <a:solidFill>
                  <a:srgbClr val="1CADE4"/>
                </a:solidFill>
                <a:latin typeface="Corbel" panose="020B0503020204020204" pitchFamily="34" charset="0"/>
              </a:rPr>
              <a:t>Reimbursement Rates </a:t>
            </a:r>
            <a:endParaRPr lang="en-US" sz="1400" dirty="0">
              <a:solidFill>
                <a:srgbClr val="1CADE4"/>
              </a:solidFill>
              <a:latin typeface="Corbel" panose="020B0503020204020204" pitchFamily="34" charset="0"/>
            </a:endParaRPr>
          </a:p>
          <a:p>
            <a:pPr lvl="1"/>
            <a:r>
              <a:rPr lang="en-US" sz="1400" dirty="0">
                <a:solidFill>
                  <a:srgbClr val="1CADE4"/>
                </a:solidFill>
                <a:latin typeface="Corbel" panose="020B0503020204020204" pitchFamily="34" charset="0"/>
              </a:rPr>
              <a:t>These are based on the needs of each child. The greater the level of a child, the higher the needs are to be met.</a:t>
            </a:r>
          </a:p>
          <a:p>
            <a:pPr lvl="2"/>
            <a:r>
              <a:rPr lang="en-US" sz="1400" dirty="0">
                <a:solidFill>
                  <a:srgbClr val="1CADE4"/>
                </a:solidFill>
                <a:latin typeface="Corbel" panose="020B0503020204020204" pitchFamily="34" charset="0"/>
              </a:rPr>
              <a:t>Level Basic - $27.07/day</a:t>
            </a:r>
          </a:p>
          <a:p>
            <a:pPr lvl="2"/>
            <a:r>
              <a:rPr lang="en-US" sz="1400" dirty="0">
                <a:solidFill>
                  <a:srgbClr val="1CADE4"/>
                </a:solidFill>
                <a:latin typeface="Corbel" panose="020B0503020204020204" pitchFamily="34" charset="0"/>
              </a:rPr>
              <a:t>Level Moderate - $47.37/day</a:t>
            </a:r>
          </a:p>
          <a:p>
            <a:pPr lvl="2"/>
            <a:r>
              <a:rPr lang="en-US" sz="1400" dirty="0">
                <a:solidFill>
                  <a:srgbClr val="1CADE4"/>
                </a:solidFill>
                <a:latin typeface="Corbel" panose="020B0503020204020204" pitchFamily="34" charset="0"/>
              </a:rPr>
              <a:t>Level Specialized - $58.00/day </a:t>
            </a:r>
          </a:p>
          <a:p>
            <a:pPr lvl="0"/>
            <a:r>
              <a:rPr lang="en-US" sz="1400" b="1" dirty="0">
                <a:solidFill>
                  <a:srgbClr val="1CADE4"/>
                </a:solidFill>
                <a:latin typeface="Corbel" panose="020B0503020204020204" pitchFamily="34" charset="0"/>
              </a:rPr>
              <a:t>Respite Reimbursement</a:t>
            </a:r>
            <a:r>
              <a:rPr lang="en-US" sz="1400" dirty="0">
                <a:solidFill>
                  <a:srgbClr val="1CADE4"/>
                </a:solidFill>
                <a:latin typeface="Corbel" panose="020B0503020204020204" pitchFamily="34" charset="0"/>
              </a:rPr>
              <a:t> </a:t>
            </a:r>
          </a:p>
          <a:p>
            <a:pPr lvl="1"/>
            <a:r>
              <a:rPr lang="en-US" sz="1400" dirty="0">
                <a:solidFill>
                  <a:srgbClr val="1CADE4"/>
                </a:solidFill>
                <a:latin typeface="Corbel" panose="020B0503020204020204" pitchFamily="34" charset="0"/>
              </a:rPr>
              <a:t>This is an incentive Circles of Care offers for families to take a break from the children.  At times it is difficult to find respite providers so we encourage you to find a friend that might want to be licensed as a respite provider.</a:t>
            </a:r>
          </a:p>
          <a:p>
            <a:pPr lvl="0"/>
            <a:r>
              <a:rPr lang="en-US" sz="1400" b="1" dirty="0">
                <a:solidFill>
                  <a:srgbClr val="1CADE4"/>
                </a:solidFill>
                <a:latin typeface="Corbel" panose="020B0503020204020204" pitchFamily="34" charset="0"/>
              </a:rPr>
              <a:t>Annual Training Fund</a:t>
            </a:r>
            <a:endParaRPr lang="en-US" sz="1400" dirty="0">
              <a:solidFill>
                <a:srgbClr val="1CADE4"/>
              </a:solidFill>
              <a:latin typeface="Corbel" panose="020B0503020204020204" pitchFamily="34" charset="0"/>
            </a:endParaRPr>
          </a:p>
          <a:p>
            <a:pPr lvl="1"/>
            <a:r>
              <a:rPr lang="en-US" sz="1400" dirty="0">
                <a:solidFill>
                  <a:srgbClr val="1CADE4"/>
                </a:solidFill>
                <a:latin typeface="Corbel" panose="020B0503020204020204" pitchFamily="34" charset="0"/>
              </a:rPr>
              <a:t>Circles of Care offers each caregiver $250.00 each year to obtain the required annual training hours.  This is a reimbursement.</a:t>
            </a:r>
          </a:p>
          <a:p>
            <a:r>
              <a:rPr lang="en-US" sz="1400" b="1" dirty="0">
                <a:solidFill>
                  <a:srgbClr val="1CADE4"/>
                </a:solidFill>
                <a:latin typeface="Corbel" panose="020B0503020204020204" pitchFamily="34" charset="0"/>
              </a:rPr>
              <a:t>Inspection Reimbursement</a:t>
            </a:r>
          </a:p>
          <a:p>
            <a:pPr lvl="1"/>
            <a:r>
              <a:rPr lang="en-US" sz="1400" dirty="0">
                <a:solidFill>
                  <a:srgbClr val="1CADE4"/>
                </a:solidFill>
                <a:latin typeface="Corbel" panose="020B0503020204020204" pitchFamily="34" charset="0"/>
              </a:rPr>
              <a:t>Fire Inspections (maximum $75.00)</a:t>
            </a:r>
          </a:p>
          <a:p>
            <a:pPr lvl="1"/>
            <a:r>
              <a:rPr lang="en-US" sz="1400" dirty="0">
                <a:solidFill>
                  <a:srgbClr val="1CADE4"/>
                </a:solidFill>
                <a:latin typeface="Corbel" panose="020B0503020204020204" pitchFamily="34" charset="0"/>
              </a:rPr>
              <a:t>Health Inspections (maximum $50.00)</a:t>
            </a:r>
          </a:p>
          <a:p>
            <a:pPr lvl="1"/>
            <a:r>
              <a:rPr lang="en-US" sz="1400" dirty="0">
                <a:solidFill>
                  <a:srgbClr val="1CADE4"/>
                </a:solidFill>
                <a:latin typeface="Corbel" panose="020B0503020204020204" pitchFamily="34" charset="0"/>
              </a:rPr>
              <a:t>Gas Inspections (maximum $100.00)</a:t>
            </a:r>
          </a:p>
          <a:p>
            <a:pPr lvl="0"/>
            <a:r>
              <a:rPr lang="en-US" sz="1400" b="1" dirty="0">
                <a:solidFill>
                  <a:srgbClr val="1CADE4"/>
                </a:solidFill>
                <a:latin typeface="Corbel" panose="020B0503020204020204" pitchFamily="34" charset="0"/>
              </a:rPr>
              <a:t>Initial Clothing Allowance</a:t>
            </a:r>
            <a:endParaRPr lang="en-US" sz="1400" dirty="0">
              <a:solidFill>
                <a:srgbClr val="1CADE4"/>
              </a:solidFill>
              <a:latin typeface="Corbel" panose="020B0503020204020204" pitchFamily="34" charset="0"/>
            </a:endParaRPr>
          </a:p>
          <a:p>
            <a:pPr lvl="1"/>
            <a:r>
              <a:rPr lang="en-US" sz="1400" dirty="0">
                <a:solidFill>
                  <a:srgbClr val="1CADE4"/>
                </a:solidFill>
                <a:latin typeface="Corbel" panose="020B0503020204020204" pitchFamily="34" charset="0"/>
              </a:rPr>
              <a:t>Circles of Care offers reimbursement of up to $150.00 to assist in purchasing clothing for a child coming into care.  This is given only if the child is in immediate need and it is only allowed for first time children in Circles of Care.</a:t>
            </a:r>
          </a:p>
        </p:txBody>
      </p:sp>
    </p:spTree>
    <p:extLst>
      <p:ext uri="{BB962C8B-B14F-4D97-AF65-F5344CB8AC3E}">
        <p14:creationId xmlns:p14="http://schemas.microsoft.com/office/powerpoint/2010/main" val="568126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72263" y="0"/>
            <a:ext cx="8229600" cy="1342717"/>
          </a:xfrm>
          <a:prstGeom prst="rect">
            <a:avLst/>
          </a:prstGeom>
        </p:spPr>
        <p:txBody>
          <a:bodyPr>
            <a:noAutofit/>
          </a:bodyPr>
          <a:lstStyle>
            <a:lvl1pPr algn="l" rtl="0" eaLnBrk="1" latinLnBrk="0" hangingPunct="1">
              <a:spcBef>
                <a:spcPct val="0"/>
              </a:spcBef>
              <a:buNone/>
              <a:defRPr kumimoji="0" sz="3600" b="1" kern="1200">
                <a:solidFill>
                  <a:srgbClr val="0E5210"/>
                </a:solidFill>
                <a:effectLst/>
                <a:latin typeface="+mj-lt"/>
                <a:ea typeface="+mj-ea"/>
                <a:cs typeface="+mj-cs"/>
              </a:defRPr>
            </a:lvl1pPr>
            <a:extLst/>
          </a:lstStyle>
          <a:p>
            <a:pPr algn="ctr"/>
            <a:r>
              <a:rPr lang="en-US" sz="4400" i="1" dirty="0">
                <a:solidFill>
                  <a:srgbClr val="00607B"/>
                </a:solidFill>
              </a:rPr>
              <a:t>Adoption &amp; Foster Care</a:t>
            </a:r>
          </a:p>
          <a:p>
            <a:pPr algn="ctr"/>
            <a:r>
              <a:rPr lang="en-US" sz="4400" i="1" dirty="0">
                <a:solidFill>
                  <a:srgbClr val="00607B"/>
                </a:solidFill>
              </a:rPr>
              <a:t>Seminar</a:t>
            </a:r>
          </a:p>
          <a:p>
            <a:pPr algn="ctr"/>
            <a:endParaRPr lang="en-US" sz="4400" i="1" dirty="0">
              <a:solidFill>
                <a:srgbClr val="0081A5">
                  <a:lumMod val="75000"/>
                </a:srgbClr>
              </a:solidFill>
            </a:endParaRPr>
          </a:p>
          <a:p>
            <a:pPr algn="ctr"/>
            <a:endParaRPr lang="en-US" sz="4400" i="1" dirty="0">
              <a:solidFill>
                <a:srgbClr val="0081A5">
                  <a:lumMod val="75000"/>
                </a:srgbClr>
              </a:solidFill>
            </a:endParaRPr>
          </a:p>
          <a:p>
            <a:pPr algn="ctr"/>
            <a:endParaRPr lang="en-US" sz="4400" i="1" dirty="0">
              <a:solidFill>
                <a:srgbClr val="0081A5">
                  <a:lumMod val="75000"/>
                </a:srgbClr>
              </a:solidFill>
            </a:endParaRPr>
          </a:p>
          <a:p>
            <a:pPr algn="ctr"/>
            <a:endParaRPr lang="en-US" sz="4400" i="1" dirty="0">
              <a:solidFill>
                <a:srgbClr val="0081A5">
                  <a:lumMod val="75000"/>
                </a:srgbClr>
              </a:solidFill>
            </a:endParaRPr>
          </a:p>
          <a:p>
            <a:pPr algn="ctr"/>
            <a:endParaRPr lang="en-US" sz="6000" i="1" dirty="0">
              <a:solidFill>
                <a:srgbClr val="0081A5">
                  <a:lumMod val="75000"/>
                </a:srgbClr>
              </a:solidFill>
            </a:endParaRPr>
          </a:p>
          <a:p>
            <a:pPr algn="ctr"/>
            <a:r>
              <a:rPr lang="en-US" sz="2000" i="1" dirty="0">
                <a:solidFill>
                  <a:prstClr val="white"/>
                </a:solidFill>
              </a:rPr>
              <a:t> </a:t>
            </a:r>
            <a:r>
              <a:rPr lang="en-US" sz="100" i="1" dirty="0">
                <a:solidFill>
                  <a:prstClr val="white"/>
                </a:solidFill>
              </a:rPr>
              <a:t>.</a:t>
            </a:r>
          </a:p>
        </p:txBody>
      </p:sp>
      <p:cxnSp>
        <p:nvCxnSpPr>
          <p:cNvPr id="5" name="Straight Connector 4"/>
          <p:cNvCxnSpPr/>
          <p:nvPr/>
        </p:nvCxnSpPr>
        <p:spPr>
          <a:xfrm>
            <a:off x="-700" y="1524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00" y="51054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99" y="14478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51816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87" y="5286683"/>
            <a:ext cx="9144700" cy="584775"/>
          </a:xfrm>
          <a:prstGeom prst="rect">
            <a:avLst/>
          </a:prstGeom>
          <a:noFill/>
        </p:spPr>
        <p:txBody>
          <a:bodyPr wrap="square" rtlCol="0">
            <a:spAutoFit/>
          </a:bodyPr>
          <a:lstStyle/>
          <a:p>
            <a:pPr algn="ctr"/>
            <a:r>
              <a:rPr lang="en-US" sz="3200" dirty="0"/>
              <a:t>Sponsored by Baylor University, Human Resources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1301" y="6234466"/>
            <a:ext cx="1869044" cy="623534"/>
          </a:xfrm>
          <a:prstGeom prst="rect">
            <a:avLst/>
          </a:prstGeom>
        </p:spPr>
      </p:pic>
      <p:pic>
        <p:nvPicPr>
          <p:cNvPr id="1026" name="Picture 2" descr="Circles of Care - Home | Facebook">
            <a:extLst>
              <a:ext uri="{FF2B5EF4-FFF2-40B4-BE49-F238E27FC236}">
                <a16:creationId xmlns:a16="http://schemas.microsoft.com/office/drawing/2014/main" id="{A4B8F602-7C97-4363-B5F8-7A2B98198C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0232" y="6165232"/>
            <a:ext cx="623535" cy="6235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7C74064-76C2-496D-864B-9F4F4B6B3529}"/>
              </a:ext>
            </a:extLst>
          </p:cNvPr>
          <p:cNvSpPr txBox="1"/>
          <p:nvPr/>
        </p:nvSpPr>
        <p:spPr>
          <a:xfrm>
            <a:off x="15063" y="2460992"/>
            <a:ext cx="9144000" cy="1631216"/>
          </a:xfrm>
          <a:prstGeom prst="rect">
            <a:avLst/>
          </a:prstGeom>
          <a:noFill/>
        </p:spPr>
        <p:txBody>
          <a:bodyPr wrap="square" rtlCol="0">
            <a:spAutoFit/>
          </a:bodyPr>
          <a:lstStyle/>
          <a:p>
            <a:pPr algn="ctr"/>
            <a:r>
              <a:rPr lang="en-US" sz="10000" dirty="0">
                <a:latin typeface="Corbel" panose="020B0503020204020204" pitchFamily="34" charset="0"/>
              </a:rPr>
              <a:t>Questions?</a:t>
            </a:r>
          </a:p>
        </p:txBody>
      </p:sp>
    </p:spTree>
    <p:extLst>
      <p:ext uri="{BB962C8B-B14F-4D97-AF65-F5344CB8AC3E}">
        <p14:creationId xmlns:p14="http://schemas.microsoft.com/office/powerpoint/2010/main" val="4094923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72263" y="0"/>
            <a:ext cx="8229600" cy="1342717"/>
          </a:xfrm>
          <a:prstGeom prst="rect">
            <a:avLst/>
          </a:prstGeom>
        </p:spPr>
        <p:txBody>
          <a:bodyPr>
            <a:noAutofit/>
          </a:bodyPr>
          <a:lstStyle>
            <a:lvl1pPr algn="l" rtl="0" eaLnBrk="1" latinLnBrk="0" hangingPunct="1">
              <a:spcBef>
                <a:spcPct val="0"/>
              </a:spcBef>
              <a:buNone/>
              <a:defRPr kumimoji="0" sz="3600" b="1" kern="1200">
                <a:solidFill>
                  <a:srgbClr val="0E5210"/>
                </a:solidFill>
                <a:effectLst/>
                <a:latin typeface="+mj-lt"/>
                <a:ea typeface="+mj-ea"/>
                <a:cs typeface="+mj-cs"/>
              </a:defRPr>
            </a:lvl1pPr>
            <a:extLst/>
          </a:lstStyle>
          <a:p>
            <a:pPr algn="ctr"/>
            <a:r>
              <a:rPr lang="en-US" sz="4400" i="1" dirty="0">
                <a:solidFill>
                  <a:srgbClr val="00607B"/>
                </a:solidFill>
              </a:rPr>
              <a:t>Adoption &amp; Foster Care</a:t>
            </a:r>
          </a:p>
          <a:p>
            <a:pPr algn="ctr"/>
            <a:r>
              <a:rPr lang="en-US" sz="4400" i="1" dirty="0">
                <a:solidFill>
                  <a:srgbClr val="00607B"/>
                </a:solidFill>
              </a:rPr>
              <a:t>Seminar</a:t>
            </a:r>
          </a:p>
          <a:p>
            <a:pPr algn="ctr"/>
            <a:endParaRPr lang="en-US" sz="4400" i="1" dirty="0">
              <a:solidFill>
                <a:srgbClr val="0081A5">
                  <a:lumMod val="75000"/>
                </a:srgbClr>
              </a:solidFill>
            </a:endParaRPr>
          </a:p>
          <a:p>
            <a:pPr algn="ctr"/>
            <a:endParaRPr lang="en-US" sz="4400" i="1" dirty="0">
              <a:solidFill>
                <a:srgbClr val="0081A5">
                  <a:lumMod val="75000"/>
                </a:srgbClr>
              </a:solidFill>
            </a:endParaRPr>
          </a:p>
          <a:p>
            <a:pPr algn="ctr"/>
            <a:endParaRPr lang="en-US" sz="4400" i="1" dirty="0">
              <a:solidFill>
                <a:srgbClr val="0081A5">
                  <a:lumMod val="75000"/>
                </a:srgbClr>
              </a:solidFill>
            </a:endParaRPr>
          </a:p>
          <a:p>
            <a:pPr algn="ctr"/>
            <a:endParaRPr lang="en-US" sz="4400" i="1" dirty="0">
              <a:solidFill>
                <a:srgbClr val="0081A5">
                  <a:lumMod val="75000"/>
                </a:srgbClr>
              </a:solidFill>
            </a:endParaRPr>
          </a:p>
          <a:p>
            <a:pPr algn="ctr"/>
            <a:endParaRPr lang="en-US" sz="6000" i="1" dirty="0">
              <a:solidFill>
                <a:srgbClr val="0081A5">
                  <a:lumMod val="75000"/>
                </a:srgbClr>
              </a:solidFill>
            </a:endParaRPr>
          </a:p>
          <a:p>
            <a:pPr algn="ctr"/>
            <a:r>
              <a:rPr lang="en-US" sz="2000" i="1" dirty="0">
                <a:solidFill>
                  <a:prstClr val="white"/>
                </a:solidFill>
              </a:rPr>
              <a:t> </a:t>
            </a:r>
            <a:r>
              <a:rPr lang="en-US" sz="100" i="1" dirty="0">
                <a:solidFill>
                  <a:prstClr val="white"/>
                </a:solidFill>
              </a:rPr>
              <a:t>.</a:t>
            </a:r>
          </a:p>
        </p:txBody>
      </p:sp>
      <p:cxnSp>
        <p:nvCxnSpPr>
          <p:cNvPr id="5" name="Straight Connector 4"/>
          <p:cNvCxnSpPr/>
          <p:nvPr/>
        </p:nvCxnSpPr>
        <p:spPr>
          <a:xfrm>
            <a:off x="-700" y="15240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00" y="51054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99" y="14478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51816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87" y="5286683"/>
            <a:ext cx="9144700" cy="584775"/>
          </a:xfrm>
          <a:prstGeom prst="rect">
            <a:avLst/>
          </a:prstGeom>
          <a:noFill/>
        </p:spPr>
        <p:txBody>
          <a:bodyPr wrap="square" rtlCol="0">
            <a:spAutoFit/>
          </a:bodyPr>
          <a:lstStyle/>
          <a:p>
            <a:pPr algn="ctr"/>
            <a:r>
              <a:rPr lang="en-US" sz="3200" dirty="0"/>
              <a:t>Sponsored by Baylor University, Human Resources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1301" y="6234466"/>
            <a:ext cx="1869044" cy="623534"/>
          </a:xfrm>
          <a:prstGeom prst="rect">
            <a:avLst/>
          </a:prstGeom>
        </p:spPr>
      </p:pic>
      <p:pic>
        <p:nvPicPr>
          <p:cNvPr id="1026" name="Picture 2" descr="Circles of Care - Home | Facebook">
            <a:extLst>
              <a:ext uri="{FF2B5EF4-FFF2-40B4-BE49-F238E27FC236}">
                <a16:creationId xmlns:a16="http://schemas.microsoft.com/office/drawing/2014/main" id="{A4B8F602-7C97-4363-B5F8-7A2B98198C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0232" y="6165232"/>
            <a:ext cx="623535" cy="6235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7C74064-76C2-496D-864B-9F4F4B6B3529}"/>
              </a:ext>
            </a:extLst>
          </p:cNvPr>
          <p:cNvSpPr txBox="1"/>
          <p:nvPr/>
        </p:nvSpPr>
        <p:spPr>
          <a:xfrm>
            <a:off x="15063" y="2460992"/>
            <a:ext cx="9144000" cy="1631216"/>
          </a:xfrm>
          <a:prstGeom prst="rect">
            <a:avLst/>
          </a:prstGeom>
          <a:noFill/>
        </p:spPr>
        <p:txBody>
          <a:bodyPr wrap="square" rtlCol="0">
            <a:spAutoFit/>
          </a:bodyPr>
          <a:lstStyle/>
          <a:p>
            <a:pPr algn="ctr"/>
            <a:r>
              <a:rPr lang="en-US" sz="10000" dirty="0">
                <a:latin typeface="Corbel" panose="020B0503020204020204" pitchFamily="34" charset="0"/>
              </a:rPr>
              <a:t>THANK YOU!</a:t>
            </a:r>
          </a:p>
        </p:txBody>
      </p:sp>
    </p:spTree>
    <p:extLst>
      <p:ext uri="{BB962C8B-B14F-4D97-AF65-F5344CB8AC3E}">
        <p14:creationId xmlns:p14="http://schemas.microsoft.com/office/powerpoint/2010/main" val="114934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69"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1744" y="501733"/>
            <a:ext cx="8706450" cy="685800"/>
          </a:xfrm>
        </p:spPr>
        <p:txBody>
          <a:bodyPr>
            <a:normAutofit fontScale="90000"/>
          </a:bodyPr>
          <a:lstStyle/>
          <a:p>
            <a:r>
              <a:rPr lang="en-US">
                <a:solidFill>
                  <a:srgbClr val="00607B"/>
                </a:solidFill>
              </a:rPr>
              <a:t>Funding your adoption is very possible.</a:t>
            </a:r>
            <a:br>
              <a:rPr lang="en-US">
                <a:solidFill>
                  <a:schemeClr val="tx1"/>
                </a:solidFill>
              </a:rPr>
            </a:br>
            <a:r>
              <a:rPr lang="en-US" sz="2700">
                <a:solidFill>
                  <a:srgbClr val="00607B"/>
                </a:solidFill>
              </a:rPr>
              <a:t>Don’t let money be your obstacle!</a:t>
            </a:r>
          </a:p>
        </p:txBody>
      </p:sp>
      <p:pic>
        <p:nvPicPr>
          <p:cNvPr id="4" name="Content Placeholder 3"/>
          <p:cNvPicPr>
            <a:picLocks noGrp="1" noChangeAspect="1"/>
          </p:cNvPicPr>
          <p:nvPr>
            <p:ph idx="1"/>
          </p:nvPr>
        </p:nvPicPr>
        <p:blipFill rotWithShape="1">
          <a:blip r:embed="rId3"/>
          <a:srcRect l="17962" t="9021" r="18581" b="4820"/>
          <a:stretch/>
        </p:blipFill>
        <p:spPr>
          <a:xfrm>
            <a:off x="2974957" y="1377067"/>
            <a:ext cx="6086175" cy="4648200"/>
          </a:xfrm>
          <a:prstGeom prst="rect">
            <a:avLst/>
          </a:prstGeom>
        </p:spPr>
      </p:pic>
      <p:sp>
        <p:nvSpPr>
          <p:cNvPr id="9" name="Content Placeholder 2"/>
          <p:cNvSpPr txBox="1">
            <a:spLocks/>
          </p:cNvSpPr>
          <p:nvPr/>
        </p:nvSpPr>
        <p:spPr>
          <a:xfrm>
            <a:off x="221744" y="3519055"/>
            <a:ext cx="4195710" cy="3015342"/>
          </a:xfrm>
          <a:prstGeom prst="roundRect">
            <a:avLst>
              <a:gd name="adj" fmla="val 0"/>
            </a:avLst>
          </a:prstGeom>
          <a:solidFill>
            <a:srgbClr val="0096A9"/>
          </a:solidFill>
          <a:ln w="3175">
            <a:noFill/>
          </a:ln>
          <a:effectLst>
            <a:outerShdw blurRad="50800" dist="38100" dir="2700000" algn="tl" rotWithShape="0">
              <a:prstClr val="black">
                <a:alpha val="40000"/>
              </a:prstClr>
            </a:outerShdw>
          </a:effectLst>
        </p:spPr>
        <p:txBody>
          <a:bodyPr vert="horz" lIns="91440" tIns="45720" rIns="91440" bIns="45720" rtlCol="0" anchor="t">
            <a:normAutofit/>
          </a:bodyPr>
          <a:lstStyle>
            <a:lvl1pPr marL="342900" indent="-342900" algn="l" defTabSz="914400" rtl="0" eaLnBrk="1" latinLnBrk="0" hangingPunct="1">
              <a:spcBef>
                <a:spcPct val="20000"/>
              </a:spcBef>
              <a:buSzPct val="75000"/>
              <a:buFont typeface="Wingdings" pitchFamily="2" charset="2"/>
              <a:buChar char="v"/>
              <a:defRPr sz="3200" kern="1200">
                <a:solidFill>
                  <a:srgbClr val="7C5656"/>
                </a:solidFill>
                <a:latin typeface="+mn-lt"/>
                <a:ea typeface="+mn-ea"/>
                <a:cs typeface="+mn-cs"/>
              </a:defRPr>
            </a:lvl1pPr>
            <a:lvl2pPr marL="742950" indent="-285750" algn="l" defTabSz="914400" rtl="0" eaLnBrk="1" latinLnBrk="0" hangingPunct="1">
              <a:spcBef>
                <a:spcPct val="20000"/>
              </a:spcBef>
              <a:buSzPct val="75000"/>
              <a:buFont typeface="Courier New" pitchFamily="49" charset="0"/>
              <a:buChar char="o"/>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5">
                    <a:lumMod val="75000"/>
                  </a:schemeClr>
                </a:solidFill>
                <a:latin typeface="+mn-lt"/>
                <a:ea typeface="+mn-ea"/>
                <a:cs typeface="+mn-cs"/>
              </a:defRPr>
            </a:lvl3pPr>
            <a:lvl4pPr marL="1600200" indent="-228600" algn="l" defTabSz="914400" rtl="0" eaLnBrk="1" latinLnBrk="0" hangingPunct="1">
              <a:spcBef>
                <a:spcPct val="20000"/>
              </a:spcBef>
              <a:buSzPct val="75000"/>
              <a:buFont typeface="Wingdings" pitchFamily="2" charset="2"/>
              <a:buChar char="§"/>
              <a:defRPr sz="2000" kern="1200">
                <a:solidFill>
                  <a:schemeClr val="accent2">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5">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u="sng">
                <a:solidFill>
                  <a:schemeClr val="bg1"/>
                </a:solidFill>
              </a:rPr>
              <a:t>AdoptionBridge.org</a:t>
            </a:r>
          </a:p>
          <a:p>
            <a:pPr>
              <a:buFont typeface="Wingdings" panose="05000000000000000000" pitchFamily="2" charset="2"/>
              <a:buChar char="§"/>
            </a:pPr>
            <a:r>
              <a:rPr lang="en-US" sz="2400">
                <a:solidFill>
                  <a:schemeClr val="bg1"/>
                </a:solidFill>
                <a:latin typeface="Calibri" charset="0"/>
              </a:rPr>
              <a:t>Crowdfunding</a:t>
            </a:r>
          </a:p>
          <a:p>
            <a:pPr>
              <a:buFont typeface="Wingdings" panose="05000000000000000000" pitchFamily="2" charset="2"/>
              <a:buChar char="§"/>
            </a:pPr>
            <a:r>
              <a:rPr lang="en-US" sz="2400">
                <a:solidFill>
                  <a:schemeClr val="bg1"/>
                </a:solidFill>
                <a:latin typeface="Calibri" charset="0"/>
              </a:rPr>
              <a:t>Adoption Loans: Abba Fund/ACCU </a:t>
            </a:r>
          </a:p>
          <a:p>
            <a:pPr>
              <a:buFont typeface="Wingdings" panose="05000000000000000000" pitchFamily="2" charset="2"/>
              <a:buChar char="§"/>
            </a:pPr>
            <a:r>
              <a:rPr lang="en-US" sz="2400">
                <a:solidFill>
                  <a:schemeClr val="bg1"/>
                </a:solidFill>
                <a:latin typeface="Calibri" charset="0"/>
              </a:rPr>
              <a:t>Adoption Grants: Show Hope  </a:t>
            </a:r>
          </a:p>
          <a:p>
            <a:pPr>
              <a:buFont typeface="Wingdings" panose="05000000000000000000" pitchFamily="2" charset="2"/>
              <a:buChar char="§"/>
            </a:pPr>
            <a:r>
              <a:rPr lang="en-US" sz="2400">
                <a:solidFill>
                  <a:schemeClr val="bg1"/>
                </a:solidFill>
                <a:latin typeface="Calibri" charset="0"/>
              </a:rPr>
              <a:t>IRS $13,100 Tax Credit</a:t>
            </a:r>
          </a:p>
          <a:p>
            <a:pPr marL="0" indent="0">
              <a:buNone/>
            </a:pPr>
            <a:endParaRPr lang="en-US" sz="2800"/>
          </a:p>
        </p:txBody>
      </p:sp>
    </p:spTree>
    <p:extLst>
      <p:ext uri="{BB962C8B-B14F-4D97-AF65-F5344CB8AC3E}">
        <p14:creationId xmlns:p14="http://schemas.microsoft.com/office/powerpoint/2010/main" val="2708930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9197"/>
          <a:stretch/>
        </p:blipFill>
        <p:spPr>
          <a:xfrm>
            <a:off x="0" y="2327564"/>
            <a:ext cx="9144000" cy="4530436"/>
          </a:xfrm>
          <a:prstGeom prst="rect">
            <a:avLst/>
          </a:prstGeom>
        </p:spPr>
      </p:pic>
      <p:sp>
        <p:nvSpPr>
          <p:cNvPr id="10" name="Rectangle 9"/>
          <p:cNvSpPr/>
          <p:nvPr/>
        </p:nvSpPr>
        <p:spPr>
          <a:xfrm>
            <a:off x="1333005" y="5835423"/>
            <a:ext cx="6477990" cy="881743"/>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p:cNvSpPr txBox="1">
            <a:spLocks/>
          </p:cNvSpPr>
          <p:nvPr/>
        </p:nvSpPr>
        <p:spPr>
          <a:xfrm>
            <a:off x="762000" y="5791201"/>
            <a:ext cx="7772400" cy="925966"/>
          </a:xfrm>
          <a:prstGeom prst="rect">
            <a:avLst/>
          </a:prstGeom>
        </p:spPr>
        <p:txBody>
          <a:bodyPr vert="horz" lIns="91440" tIns="45720" rIns="91440" bIns="45720" rtlCol="0">
            <a:normAutofit/>
          </a:bodyPr>
          <a:lstStyle>
            <a:lvl1pPr marL="0" indent="0" algn="just" defTabSz="914400" rtl="0" eaLnBrk="1" latinLnBrk="0" hangingPunct="1">
              <a:spcBef>
                <a:spcPct val="20000"/>
              </a:spcBef>
              <a:buSzPct val="75000"/>
              <a:buFontTx/>
              <a:buNone/>
              <a:defRPr sz="3200" kern="1200">
                <a:solidFill>
                  <a:schemeClr val="bg1">
                    <a:lumMod val="50000"/>
                  </a:schemeClr>
                </a:solidFill>
                <a:latin typeface="+mn-lt"/>
                <a:ea typeface="+mn-ea"/>
                <a:cs typeface="+mn-cs"/>
              </a:defRPr>
            </a:lvl1pPr>
            <a:lvl2pPr marL="742950" indent="-285750" algn="l" defTabSz="914400" rtl="0" eaLnBrk="1" latinLnBrk="0" hangingPunct="1">
              <a:spcBef>
                <a:spcPct val="20000"/>
              </a:spcBef>
              <a:buSzPct val="75000"/>
              <a:buFont typeface="Courier New" pitchFamily="49" charset="0"/>
              <a:buChar char="o"/>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5">
                    <a:lumMod val="75000"/>
                  </a:schemeClr>
                </a:solidFill>
                <a:latin typeface="+mn-lt"/>
                <a:ea typeface="+mn-ea"/>
                <a:cs typeface="+mn-cs"/>
              </a:defRPr>
            </a:lvl3pPr>
            <a:lvl4pPr marL="1600200" indent="-228600" algn="l" defTabSz="914400" rtl="0" eaLnBrk="1" latinLnBrk="0" hangingPunct="1">
              <a:spcBef>
                <a:spcPct val="20000"/>
              </a:spcBef>
              <a:buSzPct val="75000"/>
              <a:buFont typeface="Wingdings" pitchFamily="2" charset="2"/>
              <a:buChar char="§"/>
              <a:defRPr sz="2000" kern="1200">
                <a:solidFill>
                  <a:schemeClr val="accent2">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5">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i="1">
                <a:solidFill>
                  <a:srgbClr val="00607B"/>
                </a:solidFill>
              </a:rPr>
              <a:t>More Than an Adventure, A Lifelong Journey</a:t>
            </a:r>
          </a:p>
        </p:txBody>
      </p:sp>
      <p:sp>
        <p:nvSpPr>
          <p:cNvPr id="8" name="Title 1"/>
          <p:cNvSpPr txBox="1">
            <a:spLocks/>
          </p:cNvSpPr>
          <p:nvPr/>
        </p:nvSpPr>
        <p:spPr>
          <a:xfrm>
            <a:off x="580901" y="6036128"/>
            <a:ext cx="7772400" cy="1362075"/>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6000" b="1" i="1" kern="1200" cap="all">
                <a:solidFill>
                  <a:schemeClr val="accent4">
                    <a:lumMod val="50000"/>
                  </a:schemeClr>
                </a:solidFill>
                <a:latin typeface="+mn-lt"/>
                <a:ea typeface="+mj-ea"/>
                <a:cs typeface="Times New Roman" pitchFamily="18" charset="0"/>
              </a:defRPr>
            </a:lvl1pPr>
          </a:lstStyle>
          <a:p>
            <a:r>
              <a:rPr lang="en-US" sz="4300">
                <a:solidFill>
                  <a:srgbClr val="00607B"/>
                </a:solidFill>
              </a:rPr>
              <a:t> International Adoption </a:t>
            </a:r>
          </a:p>
        </p:txBody>
      </p:sp>
    </p:spTree>
    <p:extLst>
      <p:ext uri="{BB962C8B-B14F-4D97-AF65-F5344CB8AC3E}">
        <p14:creationId xmlns:p14="http://schemas.microsoft.com/office/powerpoint/2010/main" val="158988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702" t="939" r="14415" b="12157"/>
          <a:stretch/>
        </p:blipFill>
        <p:spPr>
          <a:xfrm>
            <a:off x="4359142" y="2203240"/>
            <a:ext cx="2147764" cy="226617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274" t="14246" r="2740" b="21819"/>
          <a:stretch/>
        </p:blipFill>
        <p:spPr>
          <a:xfrm>
            <a:off x="0" y="2209800"/>
            <a:ext cx="2268187" cy="2265336"/>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6917" t="7078" r="9278" b="9591"/>
          <a:stretch/>
        </p:blipFill>
        <p:spPr>
          <a:xfrm>
            <a:off x="2224450" y="2228045"/>
            <a:ext cx="2134692" cy="2247091"/>
          </a:xfrm>
          <a:prstGeom prst="rect">
            <a:avLst/>
          </a:prstGeom>
        </p:spPr>
      </p:pic>
      <p:sp>
        <p:nvSpPr>
          <p:cNvPr id="18" name="Rectangle 17"/>
          <p:cNvSpPr/>
          <p:nvPr/>
        </p:nvSpPr>
        <p:spPr>
          <a:xfrm>
            <a:off x="0" y="4600171"/>
            <a:ext cx="9144000" cy="2243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452" y="0"/>
            <a:ext cx="9144000" cy="211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66045" y="434400"/>
            <a:ext cx="8610600" cy="1754326"/>
          </a:xfrm>
          <a:prstGeom prst="rect">
            <a:avLst/>
          </a:prstGeom>
          <a:noFill/>
          <a:ln>
            <a:noFill/>
          </a:ln>
        </p:spPr>
        <p:txBody>
          <a:bodyPr wrap="square" rtlCol="0" anchor="t">
            <a:spAutoFit/>
          </a:bodyPr>
          <a:lstStyle/>
          <a:p>
            <a:pPr algn="ctr"/>
            <a:endParaRPr lang="en-US" sz="1600" b="1">
              <a:solidFill>
                <a:srgbClr val="00607B"/>
              </a:solidFill>
              <a:latin typeface="Antique Olive Roman" pitchFamily="34" charset="0"/>
            </a:endParaRPr>
          </a:p>
          <a:p>
            <a:pPr algn="ctr"/>
            <a:r>
              <a:rPr lang="en-US" sz="4000" b="1">
                <a:solidFill>
                  <a:srgbClr val="00607B"/>
                </a:solidFill>
                <a:latin typeface="Antique Olive Roman" pitchFamily="34" charset="0"/>
              </a:rPr>
              <a:t>Why do people </a:t>
            </a:r>
          </a:p>
          <a:p>
            <a:pPr algn="ctr"/>
            <a:r>
              <a:rPr lang="en-US" sz="4000" b="1">
                <a:solidFill>
                  <a:srgbClr val="00607B"/>
                </a:solidFill>
                <a:latin typeface="Antique Olive Roman" pitchFamily="34" charset="0"/>
              </a:rPr>
              <a:t>adopt internationally? </a:t>
            </a:r>
            <a:endParaRPr lang="en-US" sz="3200" b="1">
              <a:solidFill>
                <a:srgbClr val="00607B"/>
              </a:solidFill>
              <a:latin typeface="Antique Olive Roman" pitchFamily="34" charset="0"/>
            </a:endParaRPr>
          </a:p>
          <a:p>
            <a:pPr algn="ctr"/>
            <a:endParaRPr lang="en-US" sz="1200" b="1">
              <a:solidFill>
                <a:schemeClr val="accent4">
                  <a:lumMod val="75000"/>
                </a:schemeClr>
              </a:solidFill>
              <a:latin typeface="Antique Olive Roman" pitchFamily="34" charset="0"/>
            </a:endParaRPr>
          </a:p>
        </p:txBody>
      </p:sp>
      <p:cxnSp>
        <p:nvCxnSpPr>
          <p:cNvPr id="11" name="Straight Connector 10"/>
          <p:cNvCxnSpPr/>
          <p:nvPr/>
        </p:nvCxnSpPr>
        <p:spPr>
          <a:xfrm>
            <a:off x="-700" y="2209800"/>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4523971"/>
            <a:ext cx="9144000" cy="0"/>
          </a:xfrm>
          <a:prstGeom prst="line">
            <a:avLst/>
          </a:prstGeom>
          <a:ln w="95250">
            <a:solidFill>
              <a:srgbClr val="0096A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00" y="21336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452" y="4572000"/>
            <a:ext cx="9144699" cy="0"/>
          </a:xfrm>
          <a:prstGeom prst="line">
            <a:avLst/>
          </a:prstGeom>
          <a:ln w="571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671345" y="4860987"/>
            <a:ext cx="4128271" cy="1200329"/>
          </a:xfrm>
          <a:prstGeom prst="rect">
            <a:avLst/>
          </a:prstGeom>
          <a:noFill/>
        </p:spPr>
        <p:txBody>
          <a:bodyPr wrap="square" rtlCol="0">
            <a:spAutoFit/>
          </a:bodyPr>
          <a:lstStyle/>
          <a:p>
            <a:pPr marL="285750" indent="-285750">
              <a:buFont typeface="Arial" panose="020B0604020202020204" pitchFamily="34" charset="0"/>
              <a:buChar char="•"/>
            </a:pPr>
            <a:r>
              <a:rPr lang="en-US" sz="2400">
                <a:solidFill>
                  <a:srgbClr val="00607B"/>
                </a:solidFill>
              </a:rPr>
              <a:t>Children of Many Ethnicities</a:t>
            </a:r>
          </a:p>
          <a:p>
            <a:pPr marL="285750" indent="-285750">
              <a:buFont typeface="Arial" panose="020B0604020202020204" pitchFamily="34" charset="0"/>
              <a:buChar char="•"/>
            </a:pPr>
            <a:r>
              <a:rPr lang="en-US" sz="2400">
                <a:solidFill>
                  <a:srgbClr val="00607B"/>
                </a:solidFill>
              </a:rPr>
              <a:t>Children of Various Ages</a:t>
            </a:r>
          </a:p>
          <a:p>
            <a:pPr marL="285750" indent="-285750">
              <a:buFont typeface="Arial" panose="020B0604020202020204" pitchFamily="34" charset="0"/>
              <a:buChar char="•"/>
            </a:pPr>
            <a:r>
              <a:rPr lang="en-US" sz="2400">
                <a:solidFill>
                  <a:srgbClr val="00607B"/>
                </a:solidFill>
              </a:rPr>
              <a:t>Sibling Groups of Children</a:t>
            </a:r>
          </a:p>
        </p:txBody>
      </p:sp>
      <p:sp>
        <p:nvSpPr>
          <p:cNvPr id="14" name="TextBox 13"/>
          <p:cNvSpPr txBox="1"/>
          <p:nvPr/>
        </p:nvSpPr>
        <p:spPr>
          <a:xfrm>
            <a:off x="451262" y="4860987"/>
            <a:ext cx="4264100" cy="1569660"/>
          </a:xfrm>
          <a:prstGeom prst="rect">
            <a:avLst/>
          </a:prstGeom>
          <a:noFill/>
        </p:spPr>
        <p:txBody>
          <a:bodyPr wrap="square" rtlCol="0" anchor="t">
            <a:spAutoFit/>
          </a:bodyPr>
          <a:lstStyle/>
          <a:p>
            <a:pPr marL="285750" indent="-285750">
              <a:buFont typeface="Arial" panose="020B0604020202020204" pitchFamily="34" charset="0"/>
              <a:buChar char="•"/>
            </a:pPr>
            <a:r>
              <a:rPr lang="en-US" sz="2400">
                <a:solidFill>
                  <a:srgbClr val="00607B"/>
                </a:solidFill>
              </a:rPr>
              <a:t>Heart of Compassion </a:t>
            </a:r>
          </a:p>
          <a:p>
            <a:pPr marL="285750" indent="-285750">
              <a:buFont typeface="Arial" panose="020B0604020202020204" pitchFamily="34" charset="0"/>
              <a:buChar char="•"/>
            </a:pPr>
            <a:r>
              <a:rPr lang="en-US" sz="2400">
                <a:solidFill>
                  <a:srgbClr val="00607B"/>
                </a:solidFill>
              </a:rPr>
              <a:t>Waiting Children </a:t>
            </a:r>
          </a:p>
          <a:p>
            <a:pPr marL="285750" indent="-285750">
              <a:buFont typeface="Arial" panose="020B0604020202020204" pitchFamily="34" charset="0"/>
              <a:buChar char="•"/>
            </a:pPr>
            <a:r>
              <a:rPr lang="en-US" sz="2400">
                <a:solidFill>
                  <a:srgbClr val="00607B"/>
                </a:solidFill>
              </a:rPr>
              <a:t>Shorter wait time for referrals</a:t>
            </a:r>
            <a:endParaRPr sz="2400">
              <a:solidFill>
                <a:srgbClr val="00607B"/>
              </a:solidFill>
            </a:endParaRPr>
          </a:p>
          <a:p>
            <a:pPr marL="285750" indent="-285750">
              <a:buFont typeface="Arial" panose="020B0604020202020204" pitchFamily="34" charset="0"/>
              <a:buChar char="•"/>
            </a:pPr>
            <a:r>
              <a:rPr lang="en-US" sz="2400">
                <a:solidFill>
                  <a:srgbClr val="00607B"/>
                </a:solidFill>
              </a:rPr>
              <a:t>Certainty of Custody</a:t>
            </a:r>
          </a:p>
        </p:txBody>
      </p:sp>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2782" r="4344"/>
          <a:stretch/>
        </p:blipFill>
        <p:spPr>
          <a:xfrm>
            <a:off x="6506906" y="2256930"/>
            <a:ext cx="2637093" cy="2211018"/>
          </a:xfrm>
          <a:prstGeom prst="rect">
            <a:avLst/>
          </a:prstGeom>
        </p:spPr>
      </p:pic>
    </p:spTree>
    <p:extLst>
      <p:ext uri="{BB962C8B-B14F-4D97-AF65-F5344CB8AC3E}">
        <p14:creationId xmlns:p14="http://schemas.microsoft.com/office/powerpoint/2010/main" val="1287591407"/>
      </p:ext>
    </p:extLst>
  </p:cSld>
  <p:clrMapOvr>
    <a:masterClrMapping/>
  </p:clrMapOvr>
</p:sld>
</file>

<file path=ppt/theme/theme1.xml><?xml version="1.0" encoding="utf-8"?>
<a:theme xmlns:a="http://schemas.openxmlformats.org/drawingml/2006/main" name="- Embryo Adoption with Cover Slide">
  <a:themeElements>
    <a:clrScheme name="Custom 3">
      <a:dk1>
        <a:srgbClr val="00607B"/>
      </a:dk1>
      <a:lt1>
        <a:sysClr val="window" lastClr="FFFFFF"/>
      </a:lt1>
      <a:dk2>
        <a:srgbClr val="00607B"/>
      </a:dk2>
      <a:lt2>
        <a:srgbClr val="D6ECFF"/>
      </a:lt2>
      <a:accent1>
        <a:srgbClr val="138677"/>
      </a:accent1>
      <a:accent2>
        <a:srgbClr val="3F6C19"/>
      </a:accent2>
      <a:accent3>
        <a:srgbClr val="5FE7D5"/>
      </a:accent3>
      <a:accent4>
        <a:srgbClr val="0081A5"/>
      </a:accent4>
      <a:accent5>
        <a:srgbClr val="00566E"/>
      </a:accent5>
      <a:accent6>
        <a:srgbClr val="138677"/>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 Embryo Adoption with Cover Slide">
  <a:themeElements>
    <a:clrScheme name="Custom 3">
      <a:dk1>
        <a:srgbClr val="00607B"/>
      </a:dk1>
      <a:lt1>
        <a:sysClr val="window" lastClr="FFFFFF"/>
      </a:lt1>
      <a:dk2>
        <a:srgbClr val="00607B"/>
      </a:dk2>
      <a:lt2>
        <a:srgbClr val="D6ECFF"/>
      </a:lt2>
      <a:accent1>
        <a:srgbClr val="138677"/>
      </a:accent1>
      <a:accent2>
        <a:srgbClr val="3F6C19"/>
      </a:accent2>
      <a:accent3>
        <a:srgbClr val="5FE7D5"/>
      </a:accent3>
      <a:accent4>
        <a:srgbClr val="0081A5"/>
      </a:accent4>
      <a:accent5>
        <a:srgbClr val="00566E"/>
      </a:accent5>
      <a:accent6>
        <a:srgbClr val="138677"/>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96A9479F040646B00B016AD0FA8AF0" ma:contentTypeVersion="5" ma:contentTypeDescription="Create a new document." ma:contentTypeScope="" ma:versionID="8b93c3d4960bb0d9de1c7510b28163a2">
  <xsd:schema xmlns:xsd="http://www.w3.org/2001/XMLSchema" xmlns:xs="http://www.w3.org/2001/XMLSchema" xmlns:p="http://schemas.microsoft.com/office/2006/metadata/properties" xmlns:ns2="a9c2c71c-3456-4cae-8d90-172a0df3a04e" xmlns:ns3="c3af971c-6080-4c74-a60b-87676628bc51" targetNamespace="http://schemas.microsoft.com/office/2006/metadata/properties" ma:root="true" ma:fieldsID="c7ba3b90e555007c21eff0d8e3ac0572" ns2:_="" ns3:_="">
    <xsd:import namespace="a9c2c71c-3456-4cae-8d90-172a0df3a04e"/>
    <xsd:import namespace="c3af971c-6080-4c74-a60b-87676628bc51"/>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c2c71c-3456-4cae-8d90-172a0df3a04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af971c-6080-4c74-a60b-87676628bc51"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A26CFC-BB8E-47D9-87BB-A0462475D1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c2c71c-3456-4cae-8d90-172a0df3a04e"/>
    <ds:schemaRef ds:uri="c3af971c-6080-4c74-a60b-87676628b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FD00D9-1196-4D2A-8106-9663CDD7AE73}">
  <ds:schemaRefs>
    <ds:schemaRef ds:uri="http://schemas.microsoft.com/sharepoint/v3/contenttype/forms"/>
  </ds:schemaRefs>
</ds:datastoreItem>
</file>

<file path=customXml/itemProps3.xml><?xml version="1.0" encoding="utf-8"?>
<ds:datastoreItem xmlns:ds="http://schemas.openxmlformats.org/officeDocument/2006/customXml" ds:itemID="{98AD70AD-F93E-4786-96D1-805D09591CA4}">
  <ds:schemaRefs>
    <ds:schemaRef ds:uri="http://purl.org/dc/elements/1.1/"/>
    <ds:schemaRef ds:uri="c3af971c-6080-4c74-a60b-87676628bc51"/>
    <ds:schemaRef ds:uri="http://schemas.microsoft.com/office/infopath/2007/PartnerControls"/>
    <ds:schemaRef ds:uri="http://purl.org/dc/terms/"/>
    <ds:schemaRef ds:uri="a9c2c71c-3456-4cae-8d90-172a0df3a04e"/>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406</TotalTime>
  <Words>4069</Words>
  <Application>Microsoft Office PowerPoint</Application>
  <PresentationFormat>On-screen Show (4:3)</PresentationFormat>
  <Paragraphs>548</Paragraphs>
  <Slides>63</Slides>
  <Notes>40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63</vt:i4>
      </vt:variant>
    </vt:vector>
  </HeadingPairs>
  <TitlesOfParts>
    <vt:vector size="76" baseType="lpstr">
      <vt:lpstr>Antique Olive Roman</vt:lpstr>
      <vt:lpstr>Arial</vt:lpstr>
      <vt:lpstr>Calibri</vt:lpstr>
      <vt:lpstr>Calibri Light</vt:lpstr>
      <vt:lpstr>Cambria</vt:lpstr>
      <vt:lpstr>Corbel</vt:lpstr>
      <vt:lpstr>Courier New</vt:lpstr>
      <vt:lpstr>inherit</vt:lpstr>
      <vt:lpstr>Times New Roman</vt:lpstr>
      <vt:lpstr>Wingdings</vt:lpstr>
      <vt:lpstr>- Embryo Adoption with Cover Slide</vt:lpstr>
      <vt:lpstr>2_- Embryo Adoption with Cover Slide</vt:lpstr>
      <vt:lpstr>Office Theme</vt:lpstr>
      <vt:lpstr>PowerPoint Presentation</vt:lpstr>
      <vt:lpstr>Baylor University Adoption Assistance Program</vt:lpstr>
      <vt:lpstr>Baylor University Paid Parental Leave</vt:lpstr>
      <vt:lpstr>Nightlight Christian Adoptions Domestic, International, Embryo Adoptions  www.nightlight.org (254) 741-1633  Lindsay Belus, LMSW lindsay.belus@nightlight.org  </vt:lpstr>
      <vt:lpstr>Overview</vt:lpstr>
      <vt:lpstr>We have children waiting…</vt:lpstr>
      <vt:lpstr>Funding your adoption is very possible. Don’t let money be your obstacle!</vt:lpstr>
      <vt:lpstr>PowerPoint Presentation</vt:lpstr>
      <vt:lpstr>PowerPoint Presentation</vt:lpstr>
      <vt:lpstr>Considering a Country</vt:lpstr>
      <vt:lpstr>Special Option: Hosting a Child</vt:lpstr>
      <vt:lpstr>PowerPoint Presentation</vt:lpstr>
      <vt:lpstr>Process Overview</vt:lpstr>
      <vt:lpstr>PowerPoint Presentation</vt:lpstr>
      <vt:lpstr>What is Domestic Adoption?</vt:lpstr>
      <vt:lpstr>Deciding if You Are Right for Domestic Adoption </vt:lpstr>
      <vt:lpstr>Understanding the Process</vt:lpstr>
      <vt:lpstr>Time for a Baby!</vt:lpstr>
      <vt:lpstr>Home-going and Finalization</vt:lpstr>
      <vt:lpstr> Embryo Adoption </vt:lpstr>
      <vt:lpstr>PowerPoint Presentation</vt:lpstr>
      <vt:lpstr>Over 1,000,000 Embryos in Storage</vt:lpstr>
      <vt:lpstr>Advantages</vt:lpstr>
      <vt:lpstr>The Snowflakes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is Arrow Child and Family Ministries?</vt:lpstr>
      <vt:lpstr>Youth Currently in Foster Care</vt:lpstr>
      <vt:lpstr>Youth Currently Waiting for Adoption</vt:lpstr>
      <vt:lpstr>A Child's Journey Through CPS</vt:lpstr>
      <vt:lpstr>Arrow Programs</vt:lpstr>
      <vt:lpstr>State Adoption Subsidy</vt:lpstr>
      <vt:lpstr>Treatment Foster Care Program</vt:lpstr>
      <vt:lpstr>Becoming a Foster Parent</vt:lpstr>
      <vt:lpstr>What is My Next Step?</vt:lpstr>
      <vt:lpstr>The Price Family – David, Nicci, Logan, &amp; Ben</vt:lpstr>
      <vt:lpstr>The Todd Family – James, Danielle, Madeline, &amp; Lilly</vt:lpstr>
      <vt:lpstr>Circles of Care Informational Presentation 2022 Jessica Wheeler-Macias: Case Manager</vt:lpstr>
      <vt:lpstr>PowerPoint Presentation</vt:lpstr>
      <vt:lpstr>Minimum Qualifications for Foster/Adoptive Parents</vt:lpstr>
      <vt:lpstr>PowerPoint Presentation</vt:lpstr>
      <vt:lpstr>Expectations and Duties</vt:lpstr>
      <vt:lpstr>PowerPoint Presentation</vt:lpstr>
      <vt:lpstr>BASIC VS. THERAPEUTIC CARE</vt:lpstr>
      <vt:lpstr>Determining Service Levels</vt:lpstr>
      <vt:lpstr>Examples of Behaviors Children  Might Display</vt:lpstr>
      <vt:lpstr>PowerPoint Presentation</vt:lpstr>
      <vt:lpstr>Carolyn Hughes</vt:lpstr>
      <vt:lpstr>AVERAGE LENGTH OF STAY</vt:lpstr>
      <vt:lpstr>PowerPoint Presentation</vt:lpstr>
      <vt:lpstr>REQUIREMENTS FOR LICENSURE</vt:lpstr>
      <vt:lpstr>PowerPoint Presentation</vt:lpstr>
      <vt:lpstr>PowerPoint Presentation</vt:lpstr>
      <vt:lpstr>PowerPoint Presentation</vt:lpstr>
      <vt:lpstr>RESOURCES AND SERVICES TO FOSTER PARENTS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dc:creator>
  <cp:lastModifiedBy>Vorderkunz, Lauren</cp:lastModifiedBy>
  <cp:revision>88</cp:revision>
  <dcterms:modified xsi:type="dcterms:W3CDTF">2022-04-26T20:49:57Z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0x010100C796A9479F040646B00B016AD0FA8AF0</vt:lpwstr>
  </property>
</Properties>
</file>